
<file path=[Content_Types].xml><?xml version="1.0" encoding="utf-8"?>
<Types xmlns="http://schemas.openxmlformats.org/package/2006/content-types">
  <Default Extension="bin" ContentType="application/vnd.openxmlformats-officedocument.presentationml.printerSettings"/>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Default Extension="wmf" ContentType="image/x-wmf"/>
  <Override PartName="/docProps/app.xml" ContentType="application/vnd.openxmlformats-officedocument.extended-properties+xml"/>
  <Override PartName="/ppt/notesSlides/notesSlide4.xml" ContentType="application/vnd.openxmlformats-officedocument.presentationml.notesSlide+xml"/>
  <Override PartName="/ppt/theme/theme3.xml" ContentType="application/vnd.openxmlformats-officedocument.them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notesSlides/notesSlide24.xml" ContentType="application/vnd.openxmlformats-officedocument.presentationml.notesSlide+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pdf" ContentType="application/pd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4"/>
  </p:notesMasterIdLst>
  <p:handoutMasterIdLst>
    <p:handoutMasterId r:id="rId35"/>
  </p:handoutMasterIdLst>
  <p:sldIdLst>
    <p:sldId id="257" r:id="rId2"/>
    <p:sldId id="266" r:id="rId3"/>
    <p:sldId id="258" r:id="rId4"/>
    <p:sldId id="259" r:id="rId5"/>
    <p:sldId id="287" r:id="rId6"/>
    <p:sldId id="261" r:id="rId7"/>
    <p:sldId id="260" r:id="rId8"/>
    <p:sldId id="262" r:id="rId9"/>
    <p:sldId id="264" r:id="rId10"/>
    <p:sldId id="288" r:id="rId11"/>
    <p:sldId id="265" r:id="rId12"/>
    <p:sldId id="267" r:id="rId13"/>
    <p:sldId id="268" r:id="rId14"/>
    <p:sldId id="289" r:id="rId15"/>
    <p:sldId id="272" r:id="rId16"/>
    <p:sldId id="286" r:id="rId17"/>
    <p:sldId id="270" r:id="rId18"/>
    <p:sldId id="271" r:id="rId19"/>
    <p:sldId id="273" r:id="rId20"/>
    <p:sldId id="274" r:id="rId21"/>
    <p:sldId id="290" r:id="rId22"/>
    <p:sldId id="275" r:id="rId23"/>
    <p:sldId id="276" r:id="rId24"/>
    <p:sldId id="277" r:id="rId25"/>
    <p:sldId id="291" r:id="rId26"/>
    <p:sldId id="278" r:id="rId27"/>
    <p:sldId id="285" r:id="rId28"/>
    <p:sldId id="279" r:id="rId29"/>
    <p:sldId id="281" r:id="rId30"/>
    <p:sldId id="282" r:id="rId31"/>
    <p:sldId id="283" r:id="rId32"/>
    <p:sldId id="284"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hiddenSlides="1"/>
  <p:clrMru>
    <a:srgbClr val="FF01E4"/>
    <a:srgbClr val="FF0080"/>
    <a:srgbClr val="FDFDFF"/>
    <a:srgbClr val="000000"/>
    <a:srgbClr val="FBFFE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21441" autoAdjust="0"/>
    <p:restoredTop sz="75649" autoAdjust="0"/>
  </p:normalViewPr>
  <p:slideViewPr>
    <p:cSldViewPr snapToGrid="0" snapToObjects="1" showGuides="1">
      <p:cViewPr>
        <p:scale>
          <a:sx n="75" d="100"/>
          <a:sy n="75" d="100"/>
        </p:scale>
        <p:origin x="-1336"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p:scale>
          <a:sx n="50" d="100"/>
          <a:sy n="50" d="100"/>
        </p:scale>
        <p:origin x="-3456" y="-8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723D32-9187-1B46-A84F-745689D97680}" type="datetimeFigureOut">
              <a:rPr lang="en-US" smtClean="0"/>
              <a:t>4/2/16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5E0875-1CE0-E94E-8498-82EBFF088730}"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DA0BA1-4C78-4949-ADFB-4CF3834EEA9D}" type="datetimeFigureOut">
              <a:rPr lang="en-US" smtClean="0"/>
              <a:pPr/>
              <a:t>4/2/16</a:t>
            </a:fld>
            <a:endParaRPr lang="en-US"/>
          </a:p>
        </p:txBody>
      </p:sp>
      <p:sp>
        <p:nvSpPr>
          <p:cNvPr id="4" name="Slide Image Placeholder 3"/>
          <p:cNvSpPr>
            <a:spLocks noGrp="1" noRot="1" noChangeAspect="1"/>
          </p:cNvSpPr>
          <p:nvPr>
            <p:ph type="sldImg" idx="2"/>
          </p:nvPr>
        </p:nvSpPr>
        <p:spPr>
          <a:xfrm>
            <a:off x="2057400" y="177800"/>
            <a:ext cx="2743200" cy="2057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30199" y="2514599"/>
            <a:ext cx="6146801" cy="662781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624DDA-4B49-3E4A-B023-255433B920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2400" kern="1200">
        <a:solidFill>
          <a:schemeClr val="tx1"/>
        </a:solidFill>
        <a:latin typeface="+mn-lt"/>
        <a:ea typeface="+mn-ea"/>
        <a:cs typeface="+mn-cs"/>
      </a:defRPr>
    </a:lvl1pPr>
    <a:lvl2pPr marL="457200" algn="l" defTabSz="457200" rtl="0" eaLnBrk="1" latinLnBrk="0" hangingPunct="1">
      <a:defRPr sz="2400" kern="1200">
        <a:solidFill>
          <a:schemeClr val="tx1"/>
        </a:solidFill>
        <a:latin typeface="+mn-lt"/>
        <a:ea typeface="+mn-ea"/>
        <a:cs typeface="+mn-cs"/>
      </a:defRPr>
    </a:lvl2pPr>
    <a:lvl3pPr marL="914400" algn="l" defTabSz="457200" rtl="0" eaLnBrk="1" latinLnBrk="0" hangingPunct="1">
      <a:defRPr sz="2400" kern="1200">
        <a:solidFill>
          <a:schemeClr val="tx1"/>
        </a:solidFill>
        <a:latin typeface="+mn-lt"/>
        <a:ea typeface="+mn-ea"/>
        <a:cs typeface="+mn-cs"/>
      </a:defRPr>
    </a:lvl3pPr>
    <a:lvl4pPr marL="1371600" algn="l" defTabSz="457200" rtl="0" eaLnBrk="1" latinLnBrk="0" hangingPunct="1">
      <a:defRPr sz="2400" kern="1200">
        <a:solidFill>
          <a:schemeClr val="tx1"/>
        </a:solidFill>
        <a:latin typeface="+mn-lt"/>
        <a:ea typeface="+mn-ea"/>
        <a:cs typeface="+mn-cs"/>
      </a:defRPr>
    </a:lvl4pPr>
    <a:lvl5pPr marL="1828800" algn="l" defTabSz="457200" rtl="0" eaLnBrk="1" latinLnBrk="0" hangingPunct="1">
      <a:defRPr sz="24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what does Annalist look like in use? </a:t>
            </a:r>
          </a:p>
        </p:txBody>
      </p:sp>
      <p:sp>
        <p:nvSpPr>
          <p:cNvPr id="4" name="Slide Number Placeholder 3"/>
          <p:cNvSpPr>
            <a:spLocks noGrp="1"/>
          </p:cNvSpPr>
          <p:nvPr>
            <p:ph type="sldNum" sz="quarter" idx="10"/>
          </p:nvPr>
        </p:nvSpPr>
        <p:spPr/>
        <p:txBody>
          <a:bodyPr/>
          <a:lstStyle/>
          <a:p>
            <a:fld id="{E3624DDA-4B49-3E4A-B023-255433B9202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example </a:t>
            </a:r>
            <a:r>
              <a:rPr lang="en-US" baseline="0" dirty="0" smtClean="0"/>
              <a:t>screenshots are</a:t>
            </a:r>
            <a:r>
              <a:rPr lang="en-US" baseline="0" dirty="0" smtClean="0"/>
              <a:t> based on </a:t>
            </a:r>
            <a:r>
              <a:rPr lang="en-US" baseline="0" dirty="0" smtClean="0"/>
              <a:t>the Annalist tutorial, which uses Annalist to create a catalogue of photographs and associated metadata.</a:t>
            </a:r>
          </a:p>
          <a:p>
            <a:endParaRPr lang="en-US" baseline="0" dirty="0" smtClean="0"/>
          </a:p>
          <a:p>
            <a:r>
              <a:rPr lang="en-US" baseline="0" dirty="0" smtClean="0"/>
              <a:t>This slide shows the Annalist presentation of data </a:t>
            </a:r>
            <a:r>
              <a:rPr lang="en-US" baseline="0" dirty="0" smtClean="0"/>
              <a:t>describing a </a:t>
            </a:r>
            <a:r>
              <a:rPr lang="en-US" baseline="0" dirty="0" smtClean="0"/>
              <a:t>photograph.</a:t>
            </a:r>
            <a:endParaRPr lang="en-US" baseline="0" dirty="0" smtClean="0"/>
          </a:p>
          <a:p>
            <a:endParaRPr lang="en-US" baseline="0" dirty="0" smtClean="0"/>
          </a:p>
          <a:p>
            <a:r>
              <a:rPr lang="en-US" baseline="0" dirty="0" smtClean="0"/>
              <a:t>Note</a:t>
            </a:r>
            <a:r>
              <a:rPr lang="en-US" baseline="0" dirty="0" smtClean="0"/>
              <a:t> the combination of </a:t>
            </a:r>
            <a:r>
              <a:rPr lang="en-US" baseline="0" dirty="0" smtClean="0"/>
              <a:t>free-form textual description, structured annotation, image media, and references to other entities.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screenshot</a:t>
            </a:r>
            <a:r>
              <a:rPr lang="en-US" baseline="0" dirty="0" smtClean="0"/>
              <a:t> shows the same data presented in a form used to create and edit the </a:t>
            </a:r>
            <a:r>
              <a:rPr lang="en-US" baseline="0" dirty="0" smtClean="0"/>
              <a:t>data, with the field data editable in various ways.</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199" y="2844800"/>
            <a:ext cx="6197601" cy="5613400"/>
          </a:xfrm>
        </p:spPr>
        <p:txBody>
          <a:bodyPr>
            <a:normAutofit/>
          </a:bodyPr>
          <a:lstStyle/>
          <a:p>
            <a:r>
              <a:rPr lang="en-US" dirty="0" smtClean="0"/>
              <a:t>And</a:t>
            </a:r>
            <a:r>
              <a:rPr lang="en-US" baseline="0" dirty="0" smtClean="0"/>
              <a:t> </a:t>
            </a:r>
            <a:r>
              <a:rPr lang="en-US" dirty="0" smtClean="0"/>
              <a:t>this</a:t>
            </a:r>
            <a:r>
              <a:rPr lang="en-US" baseline="0" dirty="0" smtClean="0"/>
              <a:t> </a:t>
            </a:r>
            <a:r>
              <a:rPr lang="en-US" baseline="0" dirty="0" smtClean="0"/>
              <a:t>is </a:t>
            </a:r>
            <a:r>
              <a:rPr lang="en-US" dirty="0" smtClean="0"/>
              <a:t>a view that shows a list of photographs for which there is data in the containing collection.</a:t>
            </a:r>
          </a:p>
          <a:p>
            <a:endParaRPr lang="en-US" dirty="0" smtClean="0"/>
          </a:p>
          <a:p>
            <a:r>
              <a:rPr lang="en-US" dirty="0" smtClean="0"/>
              <a:t>The</a:t>
            </a:r>
            <a:r>
              <a:rPr lang="en-US" baseline="0" dirty="0" smtClean="0"/>
              <a:t> </a:t>
            </a:r>
            <a:r>
              <a:rPr lang="en-US" dirty="0" smtClean="0"/>
              <a:t>screenshots shown </a:t>
            </a:r>
            <a:r>
              <a:rPr lang="en-US" dirty="0" smtClean="0"/>
              <a:t>exemplify three main kinds of display provided by Annalist:</a:t>
            </a:r>
            <a:r>
              <a:rPr lang="en-US" baseline="0" dirty="0" smtClean="0"/>
              <a:t> </a:t>
            </a:r>
          </a:p>
          <a:p>
            <a:r>
              <a:rPr lang="en-US" baseline="0" dirty="0" smtClean="0"/>
              <a:t>  1. data display, used for viewing entity data</a:t>
            </a:r>
          </a:p>
          <a:p>
            <a:r>
              <a:rPr lang="en-US" baseline="0" dirty="0" smtClean="0"/>
              <a:t>  2. editing form, used for creating and updating entity data</a:t>
            </a:r>
            <a:endParaRPr lang="en-US" dirty="0" smtClean="0"/>
          </a:p>
          <a:p>
            <a:r>
              <a:rPr lang="en-US" dirty="0" smtClean="0"/>
              <a:t>  3. entity list, used for browsing and navigating the contents of a collection</a:t>
            </a:r>
          </a:p>
          <a:p>
            <a:endParaRPr lang="en-US" dirty="0" smtClean="0"/>
          </a:p>
          <a:p>
            <a:r>
              <a:rPr lang="en-US" dirty="0" smtClean="0"/>
              <a:t>The example data and the Annalist tutorial can be found at the links shown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turn now to the design and implementation of Annalist... </a:t>
            </a:r>
          </a:p>
        </p:txBody>
      </p:sp>
      <p:sp>
        <p:nvSpPr>
          <p:cNvPr id="4" name="Slide Number Placeholder 3"/>
          <p:cNvSpPr>
            <a:spLocks noGrp="1"/>
          </p:cNvSpPr>
          <p:nvPr>
            <p:ph type="sldNum" sz="quarter" idx="10"/>
          </p:nvPr>
        </p:nvSpPr>
        <p:spPr/>
        <p:txBody>
          <a:bodyPr/>
          <a:lstStyle/>
          <a:p>
            <a:fld id="{E3624DDA-4B49-3E4A-B023-255433B9202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smtClean="0"/>
              <a:t>philosophy adopted in the design of Annalist tends to </a:t>
            </a:r>
            <a:r>
              <a:rPr lang="en-US" baseline="0" dirty="0" err="1" smtClean="0"/>
              <a:t>favour</a:t>
            </a:r>
            <a:r>
              <a:rPr lang="en-US" baseline="0" dirty="0" smtClean="0"/>
              <a:t> flexible data entry over conformance to formal schema and ontologies in the acquisition of data.</a:t>
            </a:r>
          </a:p>
          <a:p>
            <a:endParaRPr lang="en-US" baseline="0" dirty="0" smtClean="0"/>
          </a:p>
          <a:p>
            <a:r>
              <a:rPr lang="en-US" baseline="0" dirty="0" smtClean="0"/>
              <a:t>But the design is intended to allow for formal structures to be crystallized (using new or existing ontologies) </a:t>
            </a:r>
          </a:p>
          <a:p>
            <a:r>
              <a:rPr lang="en-US" baseline="0" dirty="0" smtClean="0"/>
              <a:t>as the underlying message that data conveys becomes more apparent through its acquisition.</a:t>
            </a:r>
          </a:p>
          <a:p>
            <a:endParaRPr lang="en-US" baseline="0" dirty="0" smtClean="0"/>
          </a:p>
          <a:p>
            <a:r>
              <a:rPr lang="en-US" dirty="0" smtClean="0"/>
              <a:t>Annalist</a:t>
            </a:r>
            <a:r>
              <a:rPr lang="en-US" baseline="0" dirty="0" smtClean="0"/>
              <a:t> maintains data in a format that is accessible to other applications, rather than trying to be a one stop shop for every possible need.</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implemented as a web server application.  It can be deployed in different</a:t>
            </a:r>
            <a:r>
              <a:rPr lang="en-US" baseline="0" dirty="0" smtClean="0"/>
              <a:t> environments </a:t>
            </a:r>
            <a:r>
              <a:rPr lang="en-US" baseline="0" dirty="0" smtClean="0"/>
              <a:t>(for example, on a </a:t>
            </a:r>
            <a:r>
              <a:rPr lang="en-US" dirty="0" smtClean="0"/>
              <a:t>desktop computer, a local</a:t>
            </a:r>
            <a:r>
              <a:rPr lang="en-US" baseline="0" dirty="0" smtClean="0"/>
              <a:t> </a:t>
            </a:r>
            <a:r>
              <a:rPr lang="en-US" baseline="0" dirty="0" smtClean="0"/>
              <a:t>workgroup server</a:t>
            </a:r>
            <a:r>
              <a:rPr lang="en-US" dirty="0" smtClean="0"/>
              <a:t> </a:t>
            </a:r>
            <a:r>
              <a:rPr lang="en-US" dirty="0" smtClean="0"/>
              <a:t>or in a </a:t>
            </a:r>
            <a:r>
              <a:rPr lang="en-US" dirty="0" smtClean="0"/>
              <a:t>data centre</a:t>
            </a:r>
            <a:r>
              <a:rPr lang="en-US" dirty="0" smtClean="0"/>
              <a:t>).  We have used </a:t>
            </a:r>
            <a:r>
              <a:rPr lang="en-US" baseline="0" dirty="0" smtClean="0"/>
              <a:t>Annalist </a:t>
            </a:r>
            <a:r>
              <a:rPr lang="en-US" baseline="0" dirty="0" smtClean="0"/>
              <a:t>in each of these</a:t>
            </a:r>
            <a:r>
              <a:rPr lang="en-US" baseline="0" dirty="0" smtClean="0"/>
              <a:t> types of deployment.  There </a:t>
            </a:r>
            <a:r>
              <a:rPr lang="en-US" baseline="0" dirty="0" smtClean="0"/>
              <a:t>are also </a:t>
            </a:r>
            <a:r>
              <a:rPr lang="en-US" baseline="0" dirty="0" err="1" smtClean="0"/>
              <a:t>Docker</a:t>
            </a:r>
            <a:r>
              <a:rPr lang="en-US" baseline="0" dirty="0" smtClean="0"/>
              <a:t> containers available from </a:t>
            </a:r>
            <a:r>
              <a:rPr lang="en-US" baseline="0" dirty="0" err="1" smtClean="0"/>
              <a:t>DockerHub</a:t>
            </a:r>
            <a:r>
              <a:rPr lang="en-US" baseline="0" dirty="0" smtClean="0"/>
              <a:t>.</a:t>
            </a:r>
          </a:p>
          <a:p>
            <a:endParaRPr lang="en-US" baseline="0" dirty="0" smtClean="0"/>
          </a:p>
          <a:p>
            <a:r>
              <a:rPr lang="en-US" baseline="0" dirty="0" smtClean="0"/>
              <a:t>Application logic is implemented server-side, with some browser-based </a:t>
            </a:r>
            <a:r>
              <a:rPr lang="en-US" baseline="0" dirty="0" err="1" smtClean="0"/>
              <a:t>Javascript</a:t>
            </a:r>
            <a:r>
              <a:rPr lang="en-US" baseline="0" dirty="0" smtClean="0"/>
              <a:t> used for responsive user interface and</a:t>
            </a:r>
            <a:r>
              <a:rPr lang="en-US" baseline="0" dirty="0" smtClean="0"/>
              <a:t> enhanced </a:t>
            </a:r>
            <a:r>
              <a:rPr lang="en-US" baseline="0" dirty="0" smtClean="0"/>
              <a:t>interactions.</a:t>
            </a:r>
          </a:p>
          <a:p>
            <a:endParaRPr lang="en-US" baseline="0" dirty="0" smtClean="0"/>
          </a:p>
          <a:p>
            <a:r>
              <a:rPr lang="en-US" baseline="0" dirty="0" smtClean="0"/>
              <a:t>(move on...)</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Annalist server </a:t>
            </a:r>
            <a:r>
              <a:rPr lang="en-US" baseline="0" dirty="0" smtClean="0"/>
              <a:t>is implemented in Python using the </a:t>
            </a:r>
            <a:r>
              <a:rPr lang="en-US" baseline="0" dirty="0" err="1" smtClean="0"/>
              <a:t>Django</a:t>
            </a:r>
            <a:r>
              <a:rPr lang="en-US" baseline="0" dirty="0" smtClean="0"/>
              <a:t> web application framework.</a:t>
            </a:r>
          </a:p>
          <a:p>
            <a:endParaRPr lang="en-US" baseline="0" dirty="0" smtClean="0"/>
          </a:p>
          <a:p>
            <a:r>
              <a:rPr lang="en-US" baseline="0" dirty="0" smtClean="0"/>
              <a:t>It makes minimal use of </a:t>
            </a:r>
            <a:r>
              <a:rPr lang="en-US" baseline="0" dirty="0" err="1" smtClean="0"/>
              <a:t>Django’s</a:t>
            </a:r>
            <a:r>
              <a:rPr lang="en-US" baseline="0" dirty="0" smtClean="0"/>
              <a:t> database </a:t>
            </a:r>
            <a:r>
              <a:rPr lang="en-US" baseline="0" dirty="0" smtClean="0"/>
              <a:t>facilities, but instead stores data as JSON-LD files – currently in the server file system, but with</a:t>
            </a:r>
            <a:r>
              <a:rPr lang="en-US" baseline="0" dirty="0" smtClean="0"/>
              <a:t> future plans </a:t>
            </a:r>
            <a:r>
              <a:rPr lang="en-US" baseline="0" dirty="0" smtClean="0"/>
              <a:t>for using external HTTP </a:t>
            </a:r>
            <a:r>
              <a:rPr lang="en-US" baseline="0" dirty="0" smtClean="0"/>
              <a:t>servers.</a:t>
            </a:r>
            <a:endParaRPr lang="en-US" baseline="0" dirty="0" smtClean="0"/>
          </a:p>
          <a:p>
            <a:endParaRPr lang="en-US" baseline="0" dirty="0" smtClean="0"/>
          </a:p>
          <a:p>
            <a:r>
              <a:rPr lang="en-US" baseline="0" dirty="0" smtClean="0"/>
              <a:t>At</a:t>
            </a:r>
            <a:r>
              <a:rPr lang="en-US" baseline="0" dirty="0" smtClean="0"/>
              <a:t> the heart of the Annalist server </a:t>
            </a:r>
            <a:r>
              <a:rPr lang="en-US" baseline="0" dirty="0" smtClean="0"/>
              <a:t>is a customizable form generator, used to </a:t>
            </a:r>
            <a:r>
              <a:rPr lang="en-US" baseline="0" dirty="0" smtClean="0"/>
              <a:t>display, edit and navigate data, by combining </a:t>
            </a:r>
            <a:r>
              <a:rPr lang="en-US" baseline="0" dirty="0" smtClean="0"/>
              <a:t>editable</a:t>
            </a:r>
            <a:r>
              <a:rPr lang="en-US" baseline="0" dirty="0" smtClean="0"/>
              <a:t> view definitions with </a:t>
            </a:r>
            <a:r>
              <a:rPr lang="en-US" baseline="0" dirty="0" smtClean="0"/>
              <a:t>user </a:t>
            </a:r>
            <a:r>
              <a:rPr lang="en-US" baseline="0" dirty="0" smtClean="0"/>
              <a:t>data.</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The data model is built around</a:t>
            </a:r>
            <a:r>
              <a:rPr lang="en-US" dirty="0" smtClean="0"/>
              <a:t> these </a:t>
            </a:r>
            <a:r>
              <a:rPr lang="en-US" dirty="0" smtClean="0"/>
              <a:t>conceptual elements</a:t>
            </a:r>
            <a:r>
              <a:rPr lang="en-US" baseline="0" dirty="0" smtClean="0"/>
              <a:t>:</a:t>
            </a:r>
          </a:p>
          <a:p>
            <a:endParaRPr lang="en-US" baseline="0" dirty="0" smtClean="0"/>
          </a:p>
          <a:p>
            <a:r>
              <a:rPr lang="en-US" baseline="0" dirty="0" smtClean="0"/>
              <a:t>At the top, each Annalist </a:t>
            </a:r>
            <a:r>
              <a:rPr lang="en-US" baseline="0" dirty="0" smtClean="0"/>
              <a:t>deployment is associated with a </a:t>
            </a:r>
            <a:r>
              <a:rPr lang="en-US" b="1" i="1" baseline="0" dirty="0" smtClean="0"/>
              <a:t>Site</a:t>
            </a:r>
            <a:r>
              <a:rPr lang="en-US" baseline="0" dirty="0" smtClean="0"/>
              <a:t>, which generally corresponds to a single </a:t>
            </a:r>
            <a:r>
              <a:rPr lang="en-US" baseline="0" dirty="0" smtClean="0"/>
              <a:t>server.</a:t>
            </a:r>
            <a:endParaRPr lang="en-US" baseline="0" dirty="0" smtClean="0"/>
          </a:p>
          <a:p>
            <a:endParaRPr lang="en-US" baseline="0" dirty="0" smtClean="0"/>
          </a:p>
          <a:p>
            <a:r>
              <a:rPr lang="en-US" baseline="0" dirty="0" smtClean="0"/>
              <a:t>A </a:t>
            </a:r>
            <a:r>
              <a:rPr lang="en-US" i="1" baseline="0" dirty="0" smtClean="0"/>
              <a:t>site</a:t>
            </a:r>
            <a:r>
              <a:rPr lang="en-US" baseline="0" dirty="0" smtClean="0"/>
              <a:t> may contain any number of data </a:t>
            </a:r>
            <a:r>
              <a:rPr lang="en-US" b="1" i="1" baseline="0" dirty="0" smtClean="0"/>
              <a:t>Collections</a:t>
            </a:r>
            <a:r>
              <a:rPr lang="en-US" baseline="0" dirty="0" smtClean="0"/>
              <a:t>.  </a:t>
            </a:r>
            <a:r>
              <a:rPr lang="en-US" baseline="0" dirty="0" smtClean="0"/>
              <a:t>Definitions and data</a:t>
            </a:r>
            <a:r>
              <a:rPr lang="en-US" baseline="0" dirty="0" smtClean="0"/>
              <a:t> for </a:t>
            </a:r>
            <a:r>
              <a:rPr lang="en-US" baseline="0" dirty="0" smtClean="0"/>
              <a:t>a collection are stored in a single container directory, which may be copied or moved</a:t>
            </a:r>
            <a:r>
              <a:rPr lang="en-US" baseline="0" dirty="0" smtClean="0"/>
              <a:t> between systems</a:t>
            </a:r>
            <a:r>
              <a:rPr lang="en-US" baseline="0" dirty="0" smtClean="0"/>
              <a:t>.</a:t>
            </a:r>
          </a:p>
          <a:p>
            <a:endParaRPr lang="en-US" baseline="0" dirty="0" smtClean="0"/>
          </a:p>
          <a:p>
            <a:r>
              <a:rPr lang="en-US" baseline="0" dirty="0" smtClean="0"/>
              <a:t>Within a collection, entities are described by </a:t>
            </a:r>
            <a:r>
              <a:rPr lang="en-US" b="1" i="1" baseline="0" dirty="0" smtClean="0"/>
              <a:t>Data records</a:t>
            </a:r>
            <a:r>
              <a:rPr lang="en-US" b="0" i="0" baseline="0" dirty="0" smtClean="0"/>
              <a:t>, whose</a:t>
            </a:r>
            <a:r>
              <a:rPr lang="en-US" baseline="0" dirty="0" smtClean="0"/>
              <a:t> content and structure are controlled by </a:t>
            </a:r>
            <a:r>
              <a:rPr lang="en-US" b="1" i="1" baseline="0" dirty="0" smtClean="0"/>
              <a:t>Record types</a:t>
            </a:r>
            <a:r>
              <a:rPr lang="en-US" baseline="0" dirty="0" smtClean="0"/>
              <a:t>, </a:t>
            </a:r>
            <a:r>
              <a:rPr lang="en-US" b="1" i="1" baseline="0" dirty="0" smtClean="0"/>
              <a:t>Record Views</a:t>
            </a:r>
            <a:r>
              <a:rPr lang="en-US" baseline="0" dirty="0" smtClean="0"/>
              <a:t>, </a:t>
            </a:r>
            <a:r>
              <a:rPr lang="en-US" b="1" i="1" baseline="0" dirty="0" smtClean="0"/>
              <a:t>Record list views</a:t>
            </a:r>
            <a:r>
              <a:rPr lang="en-US" baseline="0" dirty="0" smtClean="0"/>
              <a:t> and </a:t>
            </a:r>
            <a:r>
              <a:rPr lang="en-US" b="1" i="1" baseline="0" dirty="0" smtClean="0"/>
              <a:t>Field definitions</a:t>
            </a:r>
            <a:r>
              <a:rPr lang="en-US" b="0" i="0" baseline="0" dirty="0" smtClean="0"/>
              <a:t>, which are themselves data records</a:t>
            </a:r>
            <a:r>
              <a:rPr lang="en-US" b="0" i="0" baseline="0" dirty="0" smtClean="0"/>
              <a:t>.</a:t>
            </a:r>
            <a:endParaRPr lang="en-US" baseline="0" dirty="0" smtClean="0"/>
          </a:p>
          <a:p>
            <a:endParaRPr lang="en-US" dirty="0" smtClean="0"/>
          </a:p>
          <a:p>
            <a:r>
              <a:rPr lang="en-US" dirty="0" smtClean="0"/>
              <a:t>Record</a:t>
            </a:r>
            <a:r>
              <a:rPr lang="en-US" baseline="0" dirty="0" smtClean="0"/>
              <a:t> </a:t>
            </a:r>
            <a:r>
              <a:rPr lang="en-US" baseline="0" dirty="0" smtClean="0"/>
              <a:t>types are used</a:t>
            </a:r>
            <a:r>
              <a:rPr lang="en-US" baseline="0" dirty="0" smtClean="0"/>
              <a:t> as </a:t>
            </a:r>
            <a:r>
              <a:rPr lang="en-US" baseline="0" dirty="0" smtClean="0"/>
              <a:t>a way of organizing entities into broad categories, and do not of themselves define the content the corresponding data </a:t>
            </a:r>
            <a:r>
              <a:rPr lang="en-US" baseline="0" dirty="0" smtClean="0"/>
              <a:t>records.  The </a:t>
            </a:r>
            <a:r>
              <a:rPr lang="en-US" baseline="0" dirty="0" smtClean="0"/>
              <a:t>*content* and</a:t>
            </a:r>
            <a:r>
              <a:rPr lang="en-US" baseline="0" dirty="0" smtClean="0"/>
              <a:t> structure </a:t>
            </a:r>
            <a:r>
              <a:rPr lang="en-US" baseline="0" dirty="0" smtClean="0"/>
              <a:t>of data records is</a:t>
            </a:r>
            <a:r>
              <a:rPr lang="en-US" baseline="0" dirty="0" smtClean="0"/>
              <a:t> determined by </a:t>
            </a:r>
            <a:r>
              <a:rPr lang="en-US" baseline="0" dirty="0" smtClean="0"/>
              <a:t>the</a:t>
            </a:r>
            <a:r>
              <a:rPr lang="en-US" baseline="0" dirty="0" smtClean="0"/>
              <a:t> views </a:t>
            </a:r>
            <a:r>
              <a:rPr lang="en-US" baseline="0" dirty="0" smtClean="0"/>
              <a:t>that are used to create </a:t>
            </a:r>
            <a:r>
              <a:rPr lang="en-US" baseline="0" dirty="0" smtClean="0"/>
              <a:t>and </a:t>
            </a:r>
            <a:r>
              <a:rPr lang="en-US" baseline="0" dirty="0" smtClean="0"/>
              <a:t>edit them.</a:t>
            </a:r>
          </a:p>
          <a:p>
            <a:r>
              <a:rPr lang="en-US" baseline="0" dirty="0" smtClean="0"/>
              <a:t> </a:t>
            </a:r>
          </a:p>
          <a:p>
            <a:r>
              <a:rPr lang="en-US" baseline="0" dirty="0" smtClean="0"/>
              <a:t>The association between types and views is quite loose, and a single view may be used with several different types, or different views may be used with a single type.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internal Annalist definitions</a:t>
            </a:r>
            <a:r>
              <a:rPr lang="en-US" baseline="0" dirty="0" smtClean="0"/>
              <a:t> for types, views, etc., are themselves all viewable (and editable) as Annalist data records.</a:t>
            </a:r>
          </a:p>
          <a:p>
            <a:endParaRPr lang="en-US" baseline="0" dirty="0" smtClean="0"/>
          </a:p>
          <a:p>
            <a:r>
              <a:rPr lang="en-US" baseline="0" dirty="0" smtClean="0"/>
              <a:t>This is illustrated by this screenshot, which shows </a:t>
            </a:r>
            <a:r>
              <a:rPr lang="en-US" baseline="0" dirty="0" smtClean="0"/>
              <a:t>the definition of the view that is used for displaying and editing view definitions.  </a:t>
            </a:r>
          </a:p>
          <a:p>
            <a:endParaRPr lang="en-US" baseline="0" dirty="0" smtClean="0"/>
          </a:p>
          <a:p>
            <a:r>
              <a:rPr lang="en-US" baseline="0" dirty="0" smtClean="0"/>
              <a:t>So what you see here is defining its own presentation.</a:t>
            </a:r>
          </a:p>
          <a:p>
            <a:endParaRPr lang="en-US" baseline="0" dirty="0" smtClean="0"/>
          </a:p>
          <a:p>
            <a:r>
              <a:rPr lang="en-US" baseline="0" dirty="0" smtClean="0"/>
              <a:t>A close look reveals that the fields displayed in the view (“View Id”, “Label”, etc.) are reflected in the list of fields that are referenced by the view definition.</a:t>
            </a:r>
          </a:p>
          <a:p>
            <a:endParaRPr lang="en-US" dirty="0" smtClean="0"/>
          </a:p>
          <a:p>
            <a:r>
              <a:rPr lang="en-US" dirty="0" smtClean="0"/>
              <a:t>And...</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 project that has been in gestation over many years, and</a:t>
            </a:r>
            <a:r>
              <a:rPr lang="en-US" baseline="0" dirty="0" smtClean="0"/>
              <a:t> t</a:t>
            </a:r>
            <a:r>
              <a:rPr lang="en-US" dirty="0" smtClean="0"/>
              <a:t>he ideas behind it have been informed by many past and present projects, and people</a:t>
            </a:r>
            <a:r>
              <a:rPr lang="en-US" baseline="0" dirty="0" smtClean="0"/>
              <a:t> I’ve worked with, a few of whom are listed here.  There are surely many others whose thoughts have permeated the Annalist designs, for whose omission I must apologize in advance.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p>
          <a:p>
            <a:endParaRPr lang="en-US" dirty="0" smtClean="0"/>
          </a:p>
          <a:p>
            <a:r>
              <a:rPr lang="en-US" dirty="0" smtClean="0"/>
              <a:t>... this is the JSON-LD that is stored for the view definition</a:t>
            </a:r>
            <a:r>
              <a:rPr lang="en-US" baseline="0" dirty="0" smtClean="0"/>
              <a:t> shown previously.</a:t>
            </a:r>
          </a:p>
          <a:p>
            <a:endParaRPr lang="en-US" baseline="0" dirty="0" smtClean="0"/>
          </a:p>
          <a:p>
            <a:r>
              <a:rPr lang="en-US" baseline="0" dirty="0" smtClean="0"/>
              <a:t>My experience as a developer has been that JSON-LD sits in a sweet spot between machine </a:t>
            </a:r>
            <a:r>
              <a:rPr lang="en-US" baseline="0" dirty="0" err="1" smtClean="0"/>
              <a:t>processable</a:t>
            </a:r>
            <a:r>
              <a:rPr lang="en-US" baseline="0" dirty="0" smtClean="0"/>
              <a:t> and human readable and editable data, which has been a key benefit for bootstrapping the Annalist system definitions.</a:t>
            </a:r>
          </a:p>
          <a:p>
            <a:endParaRPr lang="en-US" baseline="0" dirty="0" smtClean="0"/>
          </a:p>
          <a:p>
            <a:r>
              <a:rPr lang="en-US" baseline="0" dirty="0" smtClean="0"/>
              <a:t>It offers a good “impedance match” with programming language data types for manipulating data (arrays, dictionaries, etc.</a:t>
            </a:r>
            <a:r>
              <a:rPr lang="en-US" baseline="0" dirty="0" smtClean="0"/>
              <a:t>), and avoids </a:t>
            </a:r>
            <a:r>
              <a:rPr lang="en-US" baseline="0" dirty="0" smtClean="0"/>
              <a:t>some of uglier aspects of working directly with the RDF model (e.g. dealing with lists).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an</a:t>
            </a:r>
            <a:r>
              <a:rPr lang="en-US" baseline="0" dirty="0" smtClean="0"/>
              <a:t> ongoing </a:t>
            </a:r>
            <a:r>
              <a:rPr lang="en-US" dirty="0" smtClean="0"/>
              <a:t>project ...</a:t>
            </a:r>
            <a:r>
              <a:rPr lang="en-US" baseline="0" dirty="0" smtClean="0"/>
              <a:t>  so w</a:t>
            </a:r>
            <a:r>
              <a:rPr lang="en-US" dirty="0" smtClean="0"/>
              <a:t>hat has been achieved so</a:t>
            </a:r>
            <a:r>
              <a:rPr lang="en-US" baseline="0" dirty="0" smtClean="0"/>
              <a:t> far, and what remains to be done</a:t>
            </a:r>
            <a:r>
              <a:rPr lang="en-US" dirty="0" smtClean="0"/>
              <a:t>?</a:t>
            </a:r>
          </a:p>
        </p:txBody>
      </p:sp>
      <p:sp>
        <p:nvSpPr>
          <p:cNvPr id="4" name="Slide Number Placeholder 3"/>
          <p:cNvSpPr>
            <a:spLocks noGrp="1"/>
          </p:cNvSpPr>
          <p:nvPr>
            <p:ph type="sldNum" sz="quarter" idx="10"/>
          </p:nvPr>
        </p:nvSpPr>
        <p:spPr/>
        <p:txBody>
          <a:bodyPr/>
          <a:lstStyle/>
          <a:p>
            <a:fld id="{E3624DDA-4B49-3E4A-B023-255433B9202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a:t>
            </a:r>
            <a:r>
              <a:rPr lang="en-US" baseline="0" dirty="0" smtClean="0"/>
              <a:t>think I can </a:t>
            </a:r>
            <a:r>
              <a:rPr lang="en-US" baseline="0" dirty="0" smtClean="0"/>
              <a:t>claim that:</a:t>
            </a:r>
            <a:endParaRPr lang="en-US" baseline="0" dirty="0" smtClean="0"/>
          </a:p>
          <a:p>
            <a:pPr>
              <a:buFont typeface="Arial"/>
              <a:buChar char="•"/>
            </a:pPr>
            <a:r>
              <a:rPr lang="en-US" baseline="0" dirty="0" smtClean="0"/>
              <a:t> Annalist is </a:t>
            </a:r>
            <a:r>
              <a:rPr lang="en-US" baseline="0" dirty="0" smtClean="0"/>
              <a:t>a viable tool for creating and sharing linked data, </a:t>
            </a:r>
          </a:p>
          <a:p>
            <a:pPr>
              <a:buFont typeface="Arial"/>
              <a:buChar char="•"/>
            </a:pPr>
            <a:r>
              <a:rPr lang="en-US" baseline="0" dirty="0" smtClean="0"/>
              <a:t> it is </a:t>
            </a:r>
            <a:r>
              <a:rPr lang="en-US" baseline="0" dirty="0" smtClean="0"/>
              <a:t>sufficiently flexible to be usable in diverse applications, and </a:t>
            </a:r>
          </a:p>
          <a:p>
            <a:pPr>
              <a:buFont typeface="Arial"/>
              <a:buChar char="•"/>
            </a:pPr>
            <a:r>
              <a:rPr lang="en-US" baseline="0" dirty="0" smtClean="0"/>
              <a:t> it is robust </a:t>
            </a:r>
            <a:r>
              <a:rPr lang="en-US" baseline="0" dirty="0" smtClean="0"/>
              <a:t>enough to be trusted with users’ data.</a:t>
            </a:r>
          </a:p>
          <a:p>
            <a:endParaRPr lang="en-US" baseline="0" dirty="0" smtClean="0"/>
          </a:p>
          <a:p>
            <a:r>
              <a:rPr lang="en-US" baseline="0" dirty="0" smtClean="0"/>
              <a:t>Experience to date indicates that Annalist is at least approachable for users who are not steeped in RDF lore.</a:t>
            </a:r>
          </a:p>
          <a:p>
            <a:endParaRPr lang="en-US" baseline="0" dirty="0" smtClean="0"/>
          </a:p>
          <a:p>
            <a:r>
              <a:rPr lang="en-US" baseline="0" dirty="0" smtClean="0"/>
              <a:t>But...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[But...]</a:t>
            </a:r>
          </a:p>
          <a:p>
            <a:endParaRPr lang="en-US" dirty="0" smtClean="0"/>
          </a:p>
          <a:p>
            <a:r>
              <a:rPr lang="en-US" dirty="0" smtClean="0"/>
              <a:t>... there remains plenty to </a:t>
            </a:r>
            <a:r>
              <a:rPr lang="en-US" dirty="0" smtClean="0"/>
              <a:t>do.</a:t>
            </a:r>
            <a:r>
              <a:rPr lang="en-US" baseline="0" dirty="0" smtClean="0"/>
              <a:t>  The gray elements indicate work that is completed or in hand.  The </a:t>
            </a:r>
            <a:r>
              <a:rPr lang="en-US" baseline="0" dirty="0" err="1" smtClean="0"/>
              <a:t>coloured</a:t>
            </a:r>
            <a:r>
              <a:rPr lang="en-US" baseline="0" dirty="0" smtClean="0"/>
              <a:t> areas suggest future work...</a:t>
            </a:r>
            <a:endParaRPr lang="en-US" dirty="0" smtClean="0"/>
          </a:p>
          <a:p>
            <a:endParaRPr lang="en-US" baseline="0" dirty="0" smtClean="0"/>
          </a:p>
          <a:p>
            <a:r>
              <a:rPr lang="en-US" baseline="0" dirty="0" smtClean="0"/>
              <a:t>I don’t propose to describe all of these, but they roughly divide into the areas shown:</a:t>
            </a:r>
          </a:p>
          <a:p>
            <a:endParaRPr lang="en-US" baseline="0" dirty="0" smtClean="0"/>
          </a:p>
          <a:p>
            <a:pPr>
              <a:buFontTx/>
              <a:buChar char="-"/>
            </a:pPr>
            <a:r>
              <a:rPr lang="en-US" baseline="0" dirty="0" smtClean="0"/>
              <a:t> [Data sources and bridges] </a:t>
            </a:r>
          </a:p>
          <a:p>
            <a:pPr>
              <a:buFontTx/>
              <a:buNone/>
            </a:pPr>
            <a:r>
              <a:rPr lang="en-US" baseline="0" dirty="0" smtClean="0"/>
              <a:t>  In the blue corner, we have... ability to work with alternative storage and data from a variety of sources. (e.g. working with existing data provided as spreadsheets).</a:t>
            </a:r>
          </a:p>
          <a:p>
            <a:pPr>
              <a:buFontTx/>
              <a:buChar char="-"/>
            </a:pPr>
            <a:r>
              <a:rPr lang="en-US" baseline="0" dirty="0" smtClean="0"/>
              <a:t> [Usability]</a:t>
            </a:r>
          </a:p>
          <a:p>
            <a:pPr>
              <a:buFontTx/>
              <a:buNone/>
            </a:pPr>
            <a:r>
              <a:rPr lang="en-US" baseline="0" dirty="0" smtClean="0"/>
              <a:t>  In the green corner... making Annalist easier to use, especially in the area of defining structure and presentation of data</a:t>
            </a:r>
          </a:p>
          <a:p>
            <a:pPr>
              <a:buFontTx/>
              <a:buChar char="-"/>
            </a:pPr>
            <a:r>
              <a:rPr lang="en-US" baseline="0" dirty="0" smtClean="0"/>
              <a:t> [</a:t>
            </a:r>
            <a:r>
              <a:rPr lang="en-US" baseline="0" dirty="0" err="1" smtClean="0"/>
              <a:t>Evolvability</a:t>
            </a:r>
            <a:r>
              <a:rPr lang="en-US" baseline="0" dirty="0" smtClean="0"/>
              <a:t> and versioning]</a:t>
            </a:r>
          </a:p>
          <a:p>
            <a:pPr>
              <a:buFontTx/>
              <a:buNone/>
            </a:pPr>
            <a:r>
              <a:rPr lang="en-US" baseline="0" dirty="0" smtClean="0"/>
              <a:t>  In the brown corner: improving capabilities for dealing with evolving data and schemas</a:t>
            </a:r>
          </a:p>
          <a:p>
            <a:pPr>
              <a:buFontTx/>
              <a:buChar char="-"/>
            </a:pPr>
            <a:r>
              <a:rPr lang="en-US" baseline="0" dirty="0" smtClean="0"/>
              <a:t> [Engineering]</a:t>
            </a:r>
          </a:p>
          <a:p>
            <a:pPr>
              <a:buFontTx/>
              <a:buNone/>
            </a:pPr>
            <a:r>
              <a:rPr lang="en-US" baseline="0" dirty="0" smtClean="0"/>
              <a:t>  And finally... engineering improvements to performance, security and other capabilities</a:t>
            </a:r>
            <a:endParaRPr lang="en-US" baseline="0" dirty="0" smtClean="0"/>
          </a:p>
          <a:p>
            <a:endParaRPr lang="en-US" baseline="0" dirty="0" smtClean="0"/>
          </a:p>
          <a:p>
            <a:r>
              <a:rPr lang="en-US" baseline="0" dirty="0" smtClean="0"/>
              <a:t>I</a:t>
            </a:r>
            <a:r>
              <a:rPr lang="en-US" baseline="0" dirty="0" smtClean="0"/>
              <a:t> should </a:t>
            </a:r>
            <a:r>
              <a:rPr lang="en-US" baseline="0" dirty="0" smtClean="0"/>
              <a:t>point </a:t>
            </a:r>
            <a:r>
              <a:rPr lang="en-US" baseline="0" dirty="0" smtClean="0"/>
              <a:t>out, </a:t>
            </a:r>
            <a:r>
              <a:rPr lang="en-US" baseline="0" dirty="0" smtClean="0"/>
              <a:t>given</a:t>
            </a:r>
            <a:r>
              <a:rPr lang="en-US" baseline="0" dirty="0" smtClean="0"/>
              <a:t> that Annalist </a:t>
            </a:r>
            <a:r>
              <a:rPr lang="en-US" baseline="0" dirty="0" smtClean="0"/>
              <a:t>is intended to operate as a part of a suite of tools for handling linked data, </a:t>
            </a:r>
          </a:p>
          <a:p>
            <a:r>
              <a:rPr lang="en-US" baseline="0" dirty="0" smtClean="0"/>
              <a:t>not all of these functions should necessarily be part of Annalist itself. </a:t>
            </a:r>
            <a:r>
              <a:rPr lang="en-US" baseline="0" dirty="0" smtClean="0"/>
              <a:t> For </a:t>
            </a:r>
            <a:r>
              <a:rPr lang="en-US" baseline="0" dirty="0" smtClean="0"/>
              <a:t>example, publication options and quality evaluation are features that I feel can be addressed by generic linked data tools used in conjunction with Annalist.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 to the various technical issues mentioned, there is</a:t>
            </a:r>
            <a:r>
              <a:rPr lang="en-US" baseline="0" dirty="0" smtClean="0"/>
              <a:t> the goal of </a:t>
            </a:r>
            <a:r>
              <a:rPr lang="en-US" dirty="0" smtClean="0"/>
              <a:t>transition to a community project.</a:t>
            </a:r>
          </a:p>
          <a:p>
            <a:endParaRPr lang="en-US" dirty="0" smtClean="0"/>
          </a:p>
          <a:p>
            <a:r>
              <a:rPr lang="en-US" dirty="0" smtClean="0"/>
              <a:t>Annalist has, from the outset, been an open development.  All source code, documentation and design</a:t>
            </a:r>
            <a:r>
              <a:rPr lang="en-US" baseline="0" dirty="0" smtClean="0"/>
              <a:t> notes have been maintained in a public repository, but...</a:t>
            </a:r>
          </a:p>
          <a:p>
            <a:endParaRPr lang="en-US" baseline="0" dirty="0" smtClean="0"/>
          </a:p>
          <a:p>
            <a:r>
              <a:rPr lang="en-US" baseline="0" dirty="0" smtClean="0"/>
              <a:t>Assuming that there will be others who may find Annalist useful, one of my goals for the coming year is to start the transition from an “open source” project with a single developer to a wider community project.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concludes what was intended to be the</a:t>
            </a:r>
            <a:r>
              <a:rPr lang="en-US" baseline="0" dirty="0" smtClean="0"/>
              <a:t> “linear” part of my presentation of Annalist.</a:t>
            </a:r>
          </a:p>
          <a:p>
            <a:r>
              <a:rPr lang="en-US" baseline="0" dirty="0" smtClean="0"/>
              <a:t>and I hope that there remains time for discussion of issues arising.</a:t>
            </a:r>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are some topics </a:t>
            </a:r>
            <a:r>
              <a:rPr lang="en-US" baseline="0" dirty="0" smtClean="0"/>
              <a:t>raised in discussions with colleagues, and by the paper reviewers for this workshop.</a:t>
            </a:r>
          </a:p>
          <a:p>
            <a:r>
              <a:rPr lang="en-US" baseline="0" dirty="0" smtClean="0"/>
              <a:t>I’d be happy to engage in discussion of these or any other questions.</a:t>
            </a:r>
          </a:p>
          <a:p>
            <a:endParaRPr lang="en-US" baseline="0" dirty="0" smtClean="0"/>
          </a:p>
          <a:p>
            <a:r>
              <a:rPr lang="en-US" dirty="0" smtClean="0"/>
              <a:t>(and if no questions, I can</a:t>
            </a:r>
            <a:r>
              <a:rPr lang="en-US" baseline="0" dirty="0" smtClean="0"/>
              <a:t> plough 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(Spare slide to support possible discussion)</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800" dirty="0" smtClean="0"/>
              <a:t>One of the early seeds for the project that became Annalist was planted over 15 years ago, at the conference dinner for the 1999 Semantic Web symposium in Stanford.  The second RDF working group was active at about this time.  I happened to be sitting at the same table as Prof Jim</a:t>
            </a:r>
            <a:r>
              <a:rPr lang="en-US" sz="1800" baseline="0" dirty="0" smtClean="0"/>
              <a:t> </a:t>
            </a:r>
            <a:r>
              <a:rPr lang="en-US" sz="1800" dirty="0" err="1" smtClean="0"/>
              <a:t>Hendler</a:t>
            </a:r>
            <a:r>
              <a:rPr lang="en-US" sz="1800" dirty="0" smtClean="0"/>
              <a:t>, who made a comment to the effect that what was really needed to help the semantic web gain traction was to have more RDF data on the web.  At that time, DARPA funded projects were working to put large scale datasets like the CIA World </a:t>
            </a:r>
            <a:r>
              <a:rPr lang="en-US" sz="1800" dirty="0" err="1" smtClean="0"/>
              <a:t>Factbook</a:t>
            </a:r>
            <a:r>
              <a:rPr lang="en-US" sz="1800" dirty="0" smtClean="0"/>
              <a:t> on the web as RDF.</a:t>
            </a:r>
            <a:r>
              <a:rPr lang="en-US" sz="1800" baseline="0" dirty="0" smtClean="0"/>
              <a:t> </a:t>
            </a:r>
            <a:r>
              <a:rPr lang="en-US" sz="1800" dirty="0" smtClean="0"/>
              <a:t> In contrast with this, my focus has been on personal and small-scale data,</a:t>
            </a:r>
            <a:r>
              <a:rPr lang="en-US" sz="1800" baseline="0" dirty="0" smtClean="0"/>
              <a:t> and dealing with its attendant diversity</a:t>
            </a:r>
            <a:r>
              <a:rPr lang="en-US" sz="1800" dirty="0" smtClean="0"/>
              <a:t>.</a:t>
            </a:r>
          </a:p>
          <a:p>
            <a:endParaRPr lang="en-US" sz="1800" dirty="0" smtClean="0"/>
          </a:p>
          <a:p>
            <a:r>
              <a:rPr lang="en-US" sz="1800" dirty="0" smtClean="0"/>
              <a:t>Since then, I've made a couple of failed attempts to implement a generic web-based system for small-scale creation of linked data.  But more recently, with the aid of better tools, and starting with more modest goals, I have managed to develop Annalist as a working tool.  </a:t>
            </a:r>
          </a:p>
          <a:p>
            <a:endParaRPr lang="en-US" sz="1800" dirty="0" smtClean="0"/>
          </a:p>
          <a:p>
            <a:r>
              <a:rPr lang="en-US" sz="1800" dirty="0" smtClean="0"/>
              <a:t>I just hope that nobody's been waiting over 15 years for me to pass the salt</a:t>
            </a:r>
            <a:r>
              <a:rPr lang="en-US" sz="1800" dirty="0" smtClean="0"/>
              <a:t>.</a:t>
            </a:r>
            <a:endParaRPr lang="en-US" sz="180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smtClean="0"/>
          </a:p>
          <a:p>
            <a:endParaRPr lang="en-US" dirty="0" smtClean="0"/>
          </a:p>
          <a:p>
            <a:r>
              <a:rPr lang="en-US" dirty="0" smtClean="0"/>
              <a:t>#</a:t>
            </a:r>
            <a:r>
              <a:rPr lang="en-US" baseline="0" dirty="0" smtClean="0"/>
              <a:t> </a:t>
            </a:r>
            <a:r>
              <a:rPr lang="en-US" dirty="0" smtClean="0"/>
              <a:t>Access control notes</a:t>
            </a:r>
          </a:p>
          <a:p>
            <a:endParaRPr lang="en-US" dirty="0" smtClean="0"/>
          </a:p>
          <a:p>
            <a:r>
              <a:rPr lang="en-US" dirty="0" smtClean="0"/>
              <a:t>Currently permission records are stored as Annalist linked data records, so in principle could be referred to externally served resources.</a:t>
            </a:r>
          </a:p>
          <a:p>
            <a:endParaRPr lang="en-US" dirty="0" smtClean="0"/>
          </a:p>
          <a:p>
            <a:r>
              <a:rPr lang="en-US" dirty="0" smtClean="0"/>
              <a:t>I did look at UMA ~2 years ago, but at the time its requirements conflicted with Annalist goals.</a:t>
            </a:r>
          </a:p>
          <a:p>
            <a:endParaRPr lang="en-US" dirty="0" smtClean="0"/>
          </a:p>
          <a:p>
            <a:r>
              <a:rPr lang="en-US" dirty="0" smtClean="0"/>
              <a:t>Issues:</a:t>
            </a:r>
          </a:p>
          <a:p>
            <a:endParaRPr lang="en-US" dirty="0" smtClean="0"/>
          </a:p>
          <a:p>
            <a:r>
              <a:rPr lang="en-US" dirty="0" smtClean="0"/>
              <a:t>    - granularity - currently per collection, with limited per-type (e.g. User Permissions access requires ADMIN)</a:t>
            </a:r>
          </a:p>
          <a:p>
            <a:r>
              <a:rPr lang="en-US" dirty="0" smtClean="0"/>
              <a:t>    - role-based - currently directly associated with authenticated user id, no provision for roles</a:t>
            </a:r>
          </a:p>
          <a:p>
            <a:r>
              <a:rPr lang="en-US" dirty="0" smtClean="0"/>
              <a:t>    - trust model - currently trust local user permission records</a:t>
            </a:r>
          </a:p>
          <a:p>
            <a:r>
              <a:rPr lang="en-US" dirty="0" smtClean="0"/>
              <a:t>    - </a:t>
            </a:r>
            <a:r>
              <a:rPr lang="en-US" dirty="0" err="1" smtClean="0"/>
              <a:t>SoLiD</a:t>
            </a:r>
            <a:r>
              <a:rPr lang="en-US" dirty="0" smtClean="0"/>
              <a:t> servers - how to combine </a:t>
            </a:r>
            <a:r>
              <a:rPr lang="en-US" dirty="0" err="1" smtClean="0"/>
              <a:t>OpenID</a:t>
            </a:r>
            <a:r>
              <a:rPr lang="en-US" dirty="0" smtClean="0"/>
              <a:t> connect with </a:t>
            </a:r>
            <a:r>
              <a:rPr lang="en-US" dirty="0" err="1" smtClean="0"/>
              <a:t>WebID</a:t>
            </a:r>
            <a:r>
              <a:rPr lang="en-US"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(Spare slide to support possible discussion)</a:t>
            </a:r>
          </a:p>
          <a:p>
            <a:endParaRPr lang="en-US" dirty="0" smtClean="0"/>
          </a:p>
          <a:p>
            <a:endParaRPr lang="en-US" dirty="0" smtClean="0"/>
          </a:p>
          <a:p>
            <a:r>
              <a:rPr lang="en-US" dirty="0" smtClean="0"/>
              <a:t>I’m not sure that it’s a valid alternative to formal usability studies, but my approach has been to create minimum sufficient functionality for a task, and then to build on that incrementally.</a:t>
            </a:r>
            <a:r>
              <a:rPr lang="en-US" baseline="0" dirty="0" smtClean="0"/>
              <a:t>  In some sense, usability evaluation is built in to the development process (but not formally recorded).</a:t>
            </a:r>
          </a:p>
          <a:p>
            <a:endParaRPr lang="en-US" baseline="0" dirty="0" smtClean="0"/>
          </a:p>
          <a:p>
            <a:r>
              <a:rPr lang="en-US" baseline="0" dirty="0" smtClean="0"/>
              <a:t>The “Chemistry personas” collection was developed in Annalist by a researcher not intimately familiar with RDF, but with detailed experience of experimental procedures in chemistry.</a:t>
            </a:r>
          </a:p>
          <a:p>
            <a:r>
              <a:rPr lang="en-US" baseline="0" dirty="0" smtClean="0"/>
              <a:t>See: http://cream.annalist.net/annalist/c/Chemistry_Personas/d/type_Plan/plan_Synth_01/</a:t>
            </a:r>
          </a:p>
          <a:p>
            <a:endParaRPr lang="en-US" baseline="0" dirty="0" smtClean="0"/>
          </a:p>
          <a:p>
            <a:r>
              <a:rPr lang="en-US" baseline="0" dirty="0" smtClean="0"/>
              <a:t>I have noticed that the interface sometimes lends itself to appropriation – I’ve had required features on my TODO list, only to realize later on that I can implement them using existing capabilities (e.g. unified image link/import/upload fields.)</a:t>
            </a:r>
            <a:endParaRPr lang="en-US" dirty="0" smtClean="0"/>
          </a:p>
          <a:p>
            <a:endParaRPr lang="en-US" dirty="0" smtClean="0"/>
          </a:p>
          <a:p>
            <a:r>
              <a:rPr lang="en-US" dirty="0" smtClean="0"/>
              <a:t>Discuss... ?</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My overall goal in creating Annalist has been to make it quick and easy to create and share linked data on the web.</a:t>
            </a:r>
          </a:p>
          <a:p>
            <a:endParaRPr lang="en-US" dirty="0" smtClean="0"/>
          </a:p>
          <a:p>
            <a:r>
              <a:rPr lang="en-US" dirty="0" smtClean="0"/>
              <a:t>Working on a range of research projects over the past 10 years or so, covering bioinformatics to classical arts, I've found the level of effort needed to create robust tools for working with linked data to be an impediment to deploying applications for research users.  I feel this lack</a:t>
            </a:r>
            <a:r>
              <a:rPr lang="en-US" baseline="0" dirty="0" smtClean="0"/>
              <a:t> of tools</a:t>
            </a:r>
            <a:r>
              <a:rPr lang="en-US" dirty="0" smtClean="0"/>
              <a:t> has put use of linked data beyond the reach of many small research groups who might benefit from facilitated exchange of data with a wider community of peers.</a:t>
            </a:r>
          </a:p>
          <a:p>
            <a:endParaRPr lang="en-US" dirty="0" smtClean="0"/>
          </a:p>
          <a:p>
            <a:r>
              <a:rPr lang="en-US" dirty="0" smtClean="0"/>
              <a:t>I’ve also wanted to create something that would it easy for me to prototype ideas for applications using RDF.</a:t>
            </a:r>
          </a:p>
          <a:p>
            <a:endParaRPr lang="en-US" dirty="0" smtClean="0"/>
          </a:p>
          <a:p>
            <a:r>
              <a:rPr lang="en-US" baseline="0" dirty="0" smtClean="0"/>
              <a:t>And I am interested in the </a:t>
            </a:r>
            <a:r>
              <a:rPr lang="en-US" dirty="0" smtClean="0"/>
              <a:t>idea that tools for manipulating RDF should</a:t>
            </a:r>
            <a:r>
              <a:rPr lang="en-US" baseline="0" dirty="0" smtClean="0"/>
              <a:t> themselves use</a:t>
            </a:r>
            <a:r>
              <a:rPr lang="en-US" dirty="0" smtClean="0"/>
              <a:t> RDF,</a:t>
            </a:r>
            <a:r>
              <a:rPr lang="en-US" baseline="0" dirty="0" smtClean="0"/>
              <a:t> in a kind of self-maintaining fashion.</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I’ll start my description</a:t>
            </a:r>
            <a:r>
              <a:rPr lang="en-US" baseline="0" dirty="0" smtClean="0"/>
              <a:t> of Annalist by </a:t>
            </a:r>
            <a:r>
              <a:rPr lang="en-US" dirty="0" smtClean="0"/>
              <a:t> considering a motivating</a:t>
            </a:r>
            <a:r>
              <a:rPr lang="en-US" baseline="0" dirty="0" smtClean="0"/>
              <a:t> example</a:t>
            </a:r>
            <a:r>
              <a:rPr lang="en-US" dirty="0" smtClean="0"/>
              <a:t> and requirements...</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Fly-TED is one </a:t>
            </a:r>
            <a:r>
              <a:rPr lang="en-US" dirty="0" smtClean="0"/>
              <a:t>project that has</a:t>
            </a:r>
            <a:r>
              <a:rPr lang="en-US" dirty="0" smtClean="0"/>
              <a:t> motivated Annalist</a:t>
            </a:r>
            <a:r>
              <a:rPr lang="en-US" baseline="0" dirty="0" smtClean="0"/>
              <a:t> development.</a:t>
            </a:r>
            <a:endParaRPr lang="en-US" dirty="0" smtClean="0"/>
          </a:p>
          <a:p>
            <a:endParaRPr lang="en-US" dirty="0" smtClean="0"/>
          </a:p>
          <a:p>
            <a:r>
              <a:rPr lang="en-US" dirty="0" smtClean="0"/>
              <a:t>I was working in Oxford’s Zoology department</a:t>
            </a:r>
            <a:r>
              <a:rPr lang="en-US" baseline="0" dirty="0" smtClean="0"/>
              <a:t> </a:t>
            </a:r>
            <a:r>
              <a:rPr lang="en-US" dirty="0" smtClean="0"/>
              <a:t>with a genomics research team,</a:t>
            </a:r>
            <a:r>
              <a:rPr lang="en-US" dirty="0" smtClean="0"/>
              <a:t> </a:t>
            </a:r>
            <a:r>
              <a:rPr lang="en-US" baseline="0" dirty="0" smtClean="0"/>
              <a:t>creating </a:t>
            </a:r>
            <a:r>
              <a:rPr lang="en-US" baseline="0" dirty="0" smtClean="0"/>
              <a:t>a database of gene expression images</a:t>
            </a:r>
            <a:r>
              <a:rPr lang="en-US" baseline="0" dirty="0" smtClean="0"/>
              <a:t> showing </a:t>
            </a:r>
            <a:r>
              <a:rPr lang="en-US" baseline="0" dirty="0" smtClean="0"/>
              <a:t>activity of different genes at different</a:t>
            </a:r>
            <a:r>
              <a:rPr lang="en-US" baseline="0" dirty="0" smtClean="0"/>
              <a:t> development stages </a:t>
            </a:r>
            <a:r>
              <a:rPr lang="en-US" baseline="0" dirty="0" smtClean="0"/>
              <a:t>of</a:t>
            </a:r>
            <a:r>
              <a:rPr lang="en-US" baseline="0" dirty="0" smtClean="0"/>
              <a:t> fruit flies </a:t>
            </a:r>
            <a:r>
              <a:rPr lang="en-US" baseline="0" dirty="0" err="1" smtClean="0"/>
              <a:t>spermatazoa</a:t>
            </a:r>
            <a:r>
              <a:rPr lang="en-US" baseline="0" dirty="0" smtClean="0"/>
              <a:t>.</a:t>
            </a:r>
          </a:p>
          <a:p>
            <a:endParaRPr lang="en-US" baseline="0" dirty="0" smtClean="0"/>
          </a:p>
          <a:p>
            <a:r>
              <a:rPr lang="en-US" baseline="0" dirty="0" smtClean="0"/>
              <a:t>This</a:t>
            </a:r>
            <a:r>
              <a:rPr lang="en-US" baseline="0" dirty="0" smtClean="0"/>
              <a:t> was </a:t>
            </a:r>
            <a:r>
              <a:rPr lang="en-US" baseline="0" dirty="0" smtClean="0"/>
              <a:t>intended to become a community resource for researchers</a:t>
            </a:r>
            <a:r>
              <a:rPr lang="en-US" baseline="0" dirty="0" smtClean="0"/>
              <a:t>, </a:t>
            </a:r>
            <a:r>
              <a:rPr lang="en-US" baseline="0" dirty="0" smtClean="0"/>
              <a:t>alongside several other</a:t>
            </a:r>
            <a:r>
              <a:rPr lang="en-US" baseline="0" dirty="0" smtClean="0"/>
              <a:t> resources </a:t>
            </a:r>
            <a:r>
              <a:rPr lang="en-US" baseline="0" dirty="0" smtClean="0"/>
              <a:t>on the web.</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preparation</a:t>
            </a:r>
            <a:r>
              <a:rPr lang="en-US" baseline="0" dirty="0" smtClean="0"/>
              <a:t>, capture and annotation</a:t>
            </a:r>
            <a:r>
              <a:rPr lang="en-US" baseline="0" dirty="0" smtClean="0"/>
              <a:t> of these images involved </a:t>
            </a:r>
            <a:r>
              <a:rPr lang="en-US" baseline="0" dirty="0" smtClean="0"/>
              <a:t>many stages, and many kinds of related data, including published literature and data sources, statistical analysis, wet-lab work and microscopic observation.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dirty="0" smtClean="0"/>
              <a:t> work resulted</a:t>
            </a:r>
            <a:r>
              <a:rPr lang="en-US" baseline="0" dirty="0" smtClean="0"/>
              <a:t> </a:t>
            </a:r>
            <a:r>
              <a:rPr lang="en-US" baseline="0" dirty="0" smtClean="0"/>
              <a:t>in a</a:t>
            </a:r>
            <a:r>
              <a:rPr lang="en-US" baseline="0" dirty="0" smtClean="0"/>
              <a:t> public </a:t>
            </a:r>
            <a:r>
              <a:rPr lang="en-US" baseline="0" dirty="0" smtClean="0"/>
              <a:t>database,</a:t>
            </a:r>
            <a:r>
              <a:rPr lang="en-US" baseline="0" dirty="0" smtClean="0"/>
              <a:t> reported </a:t>
            </a:r>
            <a:r>
              <a:rPr lang="en-US" baseline="0" dirty="0" smtClean="0"/>
              <a:t>in the Nucleic Acids Research journal.  Unfortunately,</a:t>
            </a:r>
            <a:r>
              <a:rPr lang="en-US" baseline="0" dirty="0" smtClean="0"/>
              <a:t> the </a:t>
            </a:r>
            <a:r>
              <a:rPr lang="en-US" baseline="0" dirty="0" smtClean="0"/>
              <a:t>database</a:t>
            </a:r>
            <a:r>
              <a:rPr lang="en-US" baseline="0" dirty="0" smtClean="0"/>
              <a:t> was damaged by infrastructure failure.  </a:t>
            </a:r>
            <a:r>
              <a:rPr lang="en-US" baseline="0" dirty="0" smtClean="0"/>
              <a:t>Although the original raw data still existed, lack of</a:t>
            </a:r>
            <a:r>
              <a:rPr lang="en-US" baseline="0" dirty="0" smtClean="0"/>
              <a:t> effort </a:t>
            </a:r>
            <a:r>
              <a:rPr lang="en-US" baseline="0" dirty="0" smtClean="0"/>
              <a:t>to rebuild the customized platform</a:t>
            </a:r>
            <a:r>
              <a:rPr lang="en-US" baseline="0" dirty="0" smtClean="0"/>
              <a:t> meant the public web presence was lost. </a:t>
            </a:r>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a:t>
            </a:r>
            <a:r>
              <a:rPr lang="en-US" dirty="0" smtClean="0"/>
              <a:t> Fly-TED sustainability </a:t>
            </a:r>
            <a:r>
              <a:rPr lang="en-US" dirty="0" smtClean="0"/>
              <a:t>travails</a:t>
            </a:r>
            <a:r>
              <a:rPr lang="en-US" dirty="0" smtClean="0"/>
              <a:t> </a:t>
            </a:r>
            <a:r>
              <a:rPr lang="en-US" baseline="0" dirty="0" smtClean="0"/>
              <a:t>give </a:t>
            </a:r>
            <a:r>
              <a:rPr lang="en-US" baseline="0" dirty="0" smtClean="0"/>
              <a:t>rise to several requirements that have informed the design of Annalist.</a:t>
            </a:r>
          </a:p>
          <a:p>
            <a:endParaRPr lang="en-US" baseline="0" dirty="0" smtClean="0"/>
          </a:p>
          <a:p>
            <a:r>
              <a:rPr lang="en-US" baseline="0" dirty="0" smtClean="0"/>
              <a:t>I don’t intend to discuss them all individually (they are covered in the workshop paper), but the general drift is towards ease-of-use, flexibility, and sustainability of data.</a:t>
            </a:r>
          </a:p>
          <a:p>
            <a:endParaRPr lang="en-US" baseline="0" dirty="0" smtClean="0"/>
          </a:p>
          <a:p>
            <a:r>
              <a:rPr lang="en-US" baseline="0" dirty="0" smtClean="0"/>
              <a:t>(pause)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survey of existing tools for creating and sharing linked data indicated that</a:t>
            </a:r>
            <a:r>
              <a:rPr lang="en-US" dirty="0" smtClean="0"/>
              <a:t> all the </a:t>
            </a:r>
            <a:r>
              <a:rPr lang="en-US" dirty="0" smtClean="0"/>
              <a:t>identified requirements are</a:t>
            </a:r>
            <a:r>
              <a:rPr lang="en-US" dirty="0" smtClean="0"/>
              <a:t> addressed </a:t>
            </a:r>
            <a:r>
              <a:rPr lang="en-US" dirty="0" smtClean="0"/>
              <a:t>by some tool or other, but not</a:t>
            </a:r>
            <a:r>
              <a:rPr lang="en-US" baseline="0" dirty="0" smtClean="0"/>
              <a:t> all together in any single tool that we could identify.</a:t>
            </a:r>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F9E4E1C-0A42-CA42-A400-70D3BDC320D6}" type="datetimeFigureOut">
              <a:rPr lang="en-US" smtClean="0"/>
              <a:pPr/>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F9E4E1C-0A42-CA42-A400-70D3BDC320D6}" type="datetimeFigureOut">
              <a:rPr lang="en-US" smtClean="0"/>
              <a:pPr/>
              <a:t>4/2/16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F9E4E1C-0A42-CA42-A400-70D3BDC320D6}" type="datetimeFigureOut">
              <a:rPr lang="en-US" smtClean="0"/>
              <a:pPr/>
              <a:t>4/2/16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F9E4E1C-0A42-CA42-A400-70D3BDC320D6}" type="datetimeFigureOut">
              <a:rPr lang="en-US" smtClean="0"/>
              <a:pPr/>
              <a:t>4/2/16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E4E1C-0A42-CA42-A400-70D3BDC320D6}" type="datetimeFigureOut">
              <a:rPr lang="en-US" smtClean="0"/>
              <a:pPr/>
              <a:t>4/2/16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4/2/16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4/2/16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E4E1C-0A42-CA42-A400-70D3BDC320D6}" type="datetimeFigureOut">
              <a:rPr lang="en-US" smtClean="0"/>
              <a:pPr/>
              <a:t>4/2/16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A9D74-F7F9-454D-9BB4-1C7EC71A8A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SzPct val="75000"/>
        <a:buFont typeface="Courier New"/>
        <a:buChar char="o"/>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wmf"/><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demo.annalist.net/annalist/c/Photo_collection/" TargetMode="External"/><Relationship Id="rId5" Type="http://schemas.openxmlformats.org/officeDocument/2006/relationships/hyperlink" Target="http://annalist.net/documents/tutorial/annalist-tutorial.ht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d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jpe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df"/><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gklyne/annalis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Annalist</a:t>
            </a:r>
            <a:br>
              <a:rPr lang="en-GB" dirty="0" smtClean="0"/>
            </a:br>
            <a:r>
              <a:rPr lang="en-GB" sz="3200" i="1" dirty="0" smtClean="0"/>
              <a:t>(“keeper of records”)</a:t>
            </a:r>
            <a:endParaRPr lang="en-GB" i="1" dirty="0"/>
          </a:p>
        </p:txBody>
      </p:sp>
      <p:sp>
        <p:nvSpPr>
          <p:cNvPr id="5" name="Subtitle 4"/>
          <p:cNvSpPr>
            <a:spLocks noGrp="1"/>
          </p:cNvSpPr>
          <p:nvPr>
            <p:ph type="subTitle" idx="1"/>
          </p:nvPr>
        </p:nvSpPr>
        <p:spPr>
          <a:xfrm>
            <a:off x="683568" y="3886200"/>
            <a:ext cx="7776864" cy="1703040"/>
          </a:xfrm>
        </p:spPr>
        <p:txBody>
          <a:bodyPr/>
          <a:lstStyle/>
          <a:p>
            <a:r>
              <a:rPr lang="en-US" dirty="0" smtClean="0"/>
              <a:t>Graham Klyne</a:t>
            </a:r>
          </a:p>
          <a:p>
            <a:r>
              <a:rPr lang="en-US" dirty="0" err="1" smtClean="0"/>
              <a:t>e</a:t>
            </a:r>
            <a:r>
              <a:rPr lang="en-US" dirty="0" smtClean="0"/>
              <a:t>-Research Centre, University of Oxford</a:t>
            </a:r>
          </a:p>
          <a:p>
            <a:endParaRPr lang="en-GB" dirty="0"/>
          </a:p>
        </p:txBody>
      </p:sp>
      <p:pic>
        <p:nvPicPr>
          <p:cNvPr id="1026" name="Picture 2" descr="C:\Users\jasmina\Desktop\FAST-250px.jp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67544" y="304712"/>
            <a:ext cx="1584176" cy="62733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27" name="Picture 3" descr="C:\Users\jasmina\Desktop\sponsor-lowres.jpg"/>
          <p:cNvPicPr>
            <a:picLocks noChangeAspect="1" noChangeArrowheads="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580112" y="6021288"/>
            <a:ext cx="1441769" cy="57606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28" name="Picture 4" descr="C:\Users\jasmina\Desktop\de_logo_rgb.jpg"/>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907704" y="5805264"/>
            <a:ext cx="1728192" cy="80361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30" name="Picture 6" descr="C:\Users\jasmina\Desktop\QM logo_Small_Black.eps"/>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563888" y="6021288"/>
            <a:ext cx="1800199" cy="478952"/>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9" name="Picture 8" descr="oxf 4 copy.jpg"/>
          <p:cNvPicPr>
            <a:picLocks noChangeAspect="1"/>
          </p:cNvPicPr>
          <p:nvPr/>
        </p:nvPicPr>
        <p:blipFill>
          <a:blip r:embed="rId7"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79512" y="5949280"/>
            <a:ext cx="1671423" cy="525384"/>
          </a:xfrm>
          <a:prstGeom prst="rect">
            <a:avLst/>
          </a:prstGeom>
        </p:spPr>
      </p:pic>
      <p:pic>
        <p:nvPicPr>
          <p:cNvPr id="10" name="Picture 9" descr="UoN-UK-C-M.Black copy.jpg"/>
          <p:cNvPicPr>
            <a:picLocks noChangeAspect="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164288" y="5949279"/>
            <a:ext cx="1584176" cy="70416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08623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Annalist In-use</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Annalist example (view)</a:t>
            </a:r>
            <a:endParaRPr lang="en-US" dirty="0"/>
          </a:p>
        </p:txBody>
      </p:sp>
      <p:pic>
        <p:nvPicPr>
          <p:cNvPr id="4" name="Picture 3"/>
          <p:cNvPicPr>
            <a:picLocks noChangeAspect="1"/>
          </p:cNvPicPr>
          <p:nvPr/>
        </p:nvPicPr>
        <p:blipFill>
          <a:blip r:embed="rId3"/>
          <a:stretch>
            <a:fillRect/>
          </a:stretch>
        </p:blipFill>
        <p:spPr>
          <a:xfrm>
            <a:off x="177797" y="-1"/>
            <a:ext cx="8881325" cy="6858001"/>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46480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4518491"/>
          </a:xfrm>
          <a:prstGeom prst="rect">
            <a:avLst/>
          </a:prstGeom>
        </p:spPr>
      </p:pic>
      <p:sp>
        <p:nvSpPr>
          <p:cNvPr id="5" name="TextBox 4"/>
          <p:cNvSpPr txBox="1"/>
          <p:nvPr/>
        </p:nvSpPr>
        <p:spPr>
          <a:xfrm>
            <a:off x="0" y="4741208"/>
            <a:ext cx="9144000" cy="1938992"/>
          </a:xfrm>
          <a:prstGeom prst="rect">
            <a:avLst/>
          </a:prstGeom>
          <a:noFill/>
        </p:spPr>
        <p:txBody>
          <a:bodyPr wrap="square" rtlCol="0">
            <a:spAutoFit/>
          </a:bodyPr>
          <a:lstStyle/>
          <a:p>
            <a:r>
              <a:rPr lang="en-US" sz="2400" dirty="0" smtClean="0">
                <a:solidFill>
                  <a:schemeClr val="tx1">
                    <a:lumMod val="65000"/>
                    <a:lumOff val="35000"/>
                  </a:schemeClr>
                </a:solidFill>
              </a:rPr>
              <a:t>Data:</a:t>
            </a:r>
          </a:p>
          <a:p>
            <a:r>
              <a:rPr lang="en-US" sz="2400" dirty="0" smtClean="0"/>
              <a:t>	</a:t>
            </a:r>
            <a:r>
              <a:rPr lang="en-US" sz="2400" dirty="0" smtClean="0">
                <a:hlinkClick r:id="rId4"/>
              </a:rPr>
              <a:t>http://demo.annalist.net/annalist/c/Photo_collection/</a:t>
            </a:r>
            <a:endParaRPr lang="en-US" sz="2400" dirty="0" smtClean="0"/>
          </a:p>
          <a:p>
            <a:endParaRPr lang="en-US" sz="2400" dirty="0" smtClean="0"/>
          </a:p>
          <a:p>
            <a:r>
              <a:rPr lang="en-US" sz="2400" dirty="0" smtClean="0">
                <a:solidFill>
                  <a:schemeClr val="tx1">
                    <a:lumMod val="65000"/>
                    <a:lumOff val="35000"/>
                  </a:schemeClr>
                </a:solidFill>
              </a:rPr>
              <a:t>Tutorial:</a:t>
            </a:r>
          </a:p>
          <a:p>
            <a:r>
              <a:rPr lang="en-US" sz="2400" dirty="0" smtClean="0"/>
              <a:t>    	</a:t>
            </a:r>
            <a:r>
              <a:rPr lang="en-US" sz="2400" dirty="0" smtClean="0">
                <a:hlinkClick r:id="rId5"/>
              </a:rPr>
              <a:t>http://annalist.net/documents/tutorial/annalist-tutorial.html</a:t>
            </a:r>
            <a:endParaRPr lang="en-US" sz="24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Design and Implementation</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a:xfrm>
            <a:off x="457200" y="1549401"/>
            <a:ext cx="8229600" cy="2679699"/>
          </a:xfrm>
        </p:spPr>
        <p:txBody>
          <a:bodyPr>
            <a:normAutofit/>
          </a:bodyPr>
          <a:lstStyle/>
          <a:p>
            <a:pPr lvl="1"/>
            <a:r>
              <a:rPr lang="en-US" dirty="0" smtClean="0"/>
              <a:t>Data first, structure later</a:t>
            </a:r>
          </a:p>
          <a:p>
            <a:pPr lvl="1"/>
            <a:r>
              <a:rPr lang="en-US" dirty="0" smtClean="0"/>
              <a:t>Minimize impediments to data entry</a:t>
            </a:r>
          </a:p>
          <a:p>
            <a:pPr lvl="1"/>
            <a:r>
              <a:rPr lang="en-US" dirty="0" smtClean="0"/>
              <a:t>Annalist as a part in a wider linked data ecosystem</a:t>
            </a:r>
          </a:p>
          <a:p>
            <a:pPr lvl="1"/>
            <a:r>
              <a:rPr lang="en-US" dirty="0" smtClean="0"/>
              <a:t>JSON-LD as “view source” for linked data</a:t>
            </a:r>
          </a:p>
          <a:p>
            <a:pPr lvl="1"/>
            <a:r>
              <a:rPr lang="en-US" dirty="0" smtClean="0"/>
              <a:t>Open source, open development</a:t>
            </a:r>
          </a:p>
        </p:txBody>
      </p:sp>
      <p:sp>
        <p:nvSpPr>
          <p:cNvPr id="4" name="TextBox 3"/>
          <p:cNvSpPr txBox="1"/>
          <p:nvPr/>
        </p:nvSpPr>
        <p:spPr>
          <a:xfrm>
            <a:off x="457200" y="4737100"/>
            <a:ext cx="8229600" cy="1569660"/>
          </a:xfrm>
          <a:prstGeom prst="rect">
            <a:avLst/>
          </a:prstGeom>
          <a:noFill/>
        </p:spPr>
        <p:txBody>
          <a:bodyPr wrap="square" rtlCol="0">
            <a:spAutoFit/>
          </a:bodyPr>
          <a:lstStyle/>
          <a:p>
            <a:r>
              <a:rPr lang="en-US" sz="3200" i="1" dirty="0" smtClean="0">
                <a:solidFill>
                  <a:schemeClr val="accent2">
                    <a:lumMod val="75000"/>
                  </a:schemeClr>
                </a:solidFill>
              </a:rPr>
              <a:t>The message that data can tell is not always clear at the outset, but may emerge though the process of observation and collection.</a:t>
            </a:r>
            <a:endParaRPr lang="en-US" sz="3200" i="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lstStyle/>
          <a:p>
            <a:r>
              <a:rPr lang="en-US" dirty="0" smtClean="0"/>
              <a:t>Technical</a:t>
            </a:r>
            <a:r>
              <a:rPr lang="en-US" dirty="0" smtClean="0"/>
              <a:t> implementation</a:t>
            </a:r>
            <a:endParaRPr lang="en-US" dirty="0"/>
          </a:p>
        </p:txBody>
      </p:sp>
      <p:sp>
        <p:nvSpPr>
          <p:cNvPr id="3" name="Content Placeholder 2"/>
          <p:cNvSpPr>
            <a:spLocks noGrp="1"/>
          </p:cNvSpPr>
          <p:nvPr>
            <p:ph idx="1"/>
          </p:nvPr>
        </p:nvSpPr>
        <p:spPr>
          <a:xfrm>
            <a:off x="457200" y="1384301"/>
            <a:ext cx="8229600" cy="4952999"/>
          </a:xfrm>
        </p:spPr>
        <p:txBody>
          <a:bodyPr>
            <a:normAutofit fontScale="92500" lnSpcReduction="20000"/>
          </a:bodyPr>
          <a:lstStyle/>
          <a:p>
            <a:r>
              <a:rPr lang="en-US" dirty="0" smtClean="0"/>
              <a:t>Web server application</a:t>
            </a:r>
          </a:p>
          <a:p>
            <a:r>
              <a:rPr lang="en-US" dirty="0" smtClean="0"/>
              <a:t>Deployable in desktop, workgroup or cloud</a:t>
            </a:r>
          </a:p>
          <a:p>
            <a:pPr lvl="1"/>
            <a:r>
              <a:rPr lang="en-US" dirty="0" smtClean="0"/>
              <a:t>(</a:t>
            </a:r>
            <a:r>
              <a:rPr lang="en-US" dirty="0" err="1" smtClean="0"/>
              <a:t>Docker</a:t>
            </a:r>
            <a:r>
              <a:rPr lang="en-US" dirty="0" smtClean="0"/>
              <a:t> too)</a:t>
            </a:r>
          </a:p>
          <a:p>
            <a:r>
              <a:rPr lang="en-US" dirty="0" smtClean="0"/>
              <a:t>Main logic is server-based</a:t>
            </a:r>
          </a:p>
          <a:p>
            <a:pPr lvl="1"/>
            <a:r>
              <a:rPr lang="en-US" dirty="0" err="1" smtClean="0"/>
              <a:t>Javascript</a:t>
            </a:r>
            <a:r>
              <a:rPr lang="en-US" dirty="0" smtClean="0"/>
              <a:t> for responsive interface</a:t>
            </a:r>
          </a:p>
          <a:p>
            <a:endParaRPr lang="en-US" dirty="0" smtClean="0"/>
          </a:p>
          <a:p>
            <a:r>
              <a:rPr lang="en-US" dirty="0" smtClean="0"/>
              <a:t>Data stored as JSON-LD files</a:t>
            </a:r>
          </a:p>
          <a:p>
            <a:pPr lvl="1"/>
            <a:r>
              <a:rPr lang="en-US" dirty="0" smtClean="0"/>
              <a:t>Can be published directly by HTTP server</a:t>
            </a:r>
          </a:p>
          <a:p>
            <a:r>
              <a:rPr lang="en-US" dirty="0" smtClean="0"/>
              <a:t>Customizable form generator</a:t>
            </a:r>
          </a:p>
          <a:p>
            <a:pPr lvl="1"/>
            <a:r>
              <a:rPr lang="en-US" dirty="0" smtClean="0"/>
              <a:t>Definition as JSON-LD, also managed by Annalist</a:t>
            </a:r>
          </a:p>
          <a:p>
            <a:pPr lvl="1"/>
            <a:r>
              <a:rPr lang="en-US" dirty="0" smtClean="0"/>
              <a:t>One definition used for view and edit forms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annalist-componen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616" y="1"/>
            <a:ext cx="9149616" cy="68389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concepts</a:t>
            </a:r>
            <a:endParaRPr lang="en-US" dirty="0"/>
          </a:p>
        </p:txBody>
      </p:sp>
      <p:pic>
        <p:nvPicPr>
          <p:cNvPr id="5" name="Picture 4" descr="annalist-concep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2700" y="1638301"/>
            <a:ext cx="9131300" cy="487447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Configuration self-maintenance</a:t>
            </a:r>
            <a:endParaRPr lang="en-US" dirty="0"/>
          </a:p>
        </p:txBody>
      </p:sp>
      <p:pic>
        <p:nvPicPr>
          <p:cNvPr id="5" name="Picture 4"/>
          <p:cNvPicPr>
            <a:picLocks noChangeAspect="1"/>
          </p:cNvPicPr>
          <p:nvPr/>
        </p:nvPicPr>
        <p:blipFill>
          <a:blip r:embed="rId3"/>
          <a:stretch>
            <a:fillRect/>
          </a:stretch>
        </p:blipFill>
        <p:spPr>
          <a:xfrm>
            <a:off x="117475" y="1104900"/>
            <a:ext cx="8909050" cy="616780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04000" cy="1143000"/>
          </a:xfrm>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6311900" cy="5067300"/>
          </a:xfrm>
        </p:spPr>
        <p:txBody>
          <a:bodyPr>
            <a:normAutofit fontScale="70000" lnSpcReduction="20000"/>
          </a:bodyPr>
          <a:lstStyle/>
          <a:p>
            <a:r>
              <a:rPr lang="en-US" dirty="0" err="1" smtClean="0"/>
              <a:t>OeRC</a:t>
            </a:r>
            <a:r>
              <a:rPr lang="en-US" dirty="0"/>
              <a:t>:</a:t>
            </a:r>
            <a:r>
              <a:rPr lang="en-US" dirty="0" smtClean="0"/>
              <a:t> FAST project (digital music)</a:t>
            </a:r>
          </a:p>
          <a:p>
            <a:pPr lvl="1"/>
            <a:r>
              <a:rPr lang="en-US" dirty="0" smtClean="0"/>
              <a:t>Kevin Page, David </a:t>
            </a:r>
            <a:r>
              <a:rPr lang="en-US" dirty="0" err="1" smtClean="0"/>
              <a:t>Weigl</a:t>
            </a:r>
            <a:r>
              <a:rPr lang="en-US" dirty="0" smtClean="0"/>
              <a:t>, David De </a:t>
            </a:r>
            <a:r>
              <a:rPr lang="en-US" dirty="0" err="1" smtClean="0"/>
              <a:t>Roure</a:t>
            </a:r>
            <a:r>
              <a:rPr lang="en-US" dirty="0" smtClean="0"/>
              <a:t>, </a:t>
            </a:r>
            <a:r>
              <a:rPr lang="en-US" dirty="0" err="1" smtClean="0"/>
              <a:t>Terhi</a:t>
            </a:r>
            <a:r>
              <a:rPr lang="en-US" dirty="0" smtClean="0"/>
              <a:t> </a:t>
            </a:r>
            <a:r>
              <a:rPr lang="en-US" dirty="0" err="1" smtClean="0"/>
              <a:t>Nurmikko</a:t>
            </a:r>
            <a:r>
              <a:rPr lang="en-US" dirty="0" smtClean="0"/>
              <a:t>-Fuller, Alan Chamberlain, Steve </a:t>
            </a:r>
            <a:r>
              <a:rPr lang="en-US" dirty="0" err="1" smtClean="0"/>
              <a:t>Benford</a:t>
            </a:r>
            <a:r>
              <a:rPr lang="en-US" dirty="0" smtClean="0"/>
              <a:t>, </a:t>
            </a:r>
            <a:r>
              <a:rPr lang="en-US" i="1" dirty="0" smtClean="0"/>
              <a:t>et al</a:t>
            </a:r>
          </a:p>
          <a:p>
            <a:r>
              <a:rPr lang="en-US" dirty="0" smtClean="0"/>
              <a:t>JISC RDS: CREAM project (active metadata)</a:t>
            </a:r>
          </a:p>
          <a:p>
            <a:pPr lvl="1"/>
            <a:r>
              <a:rPr lang="en-US" dirty="0" err="1" smtClean="0"/>
              <a:t>Cerys</a:t>
            </a:r>
            <a:r>
              <a:rPr lang="en-US" dirty="0" smtClean="0"/>
              <a:t> Willoughby, Simon Coles, Colin Bird, Iris </a:t>
            </a:r>
            <a:r>
              <a:rPr lang="en-US" dirty="0" err="1" smtClean="0"/>
              <a:t>Garrelfs</a:t>
            </a:r>
            <a:r>
              <a:rPr lang="en-US" dirty="0" smtClean="0"/>
              <a:t>, </a:t>
            </a:r>
            <a:r>
              <a:rPr lang="en-US" dirty="0" err="1"/>
              <a:t>Athanasios</a:t>
            </a:r>
            <a:r>
              <a:rPr lang="en-US" dirty="0"/>
              <a:t> </a:t>
            </a:r>
            <a:r>
              <a:rPr lang="en-US" dirty="0" err="1" smtClean="0"/>
              <a:t>Velios</a:t>
            </a:r>
            <a:r>
              <a:rPr lang="en-US" dirty="0" smtClean="0"/>
              <a:t>, Mike </a:t>
            </a:r>
            <a:r>
              <a:rPr lang="en-US" dirty="0" err="1" smtClean="0"/>
              <a:t>Mineter</a:t>
            </a:r>
            <a:r>
              <a:rPr lang="en-US" dirty="0" smtClean="0"/>
              <a:t>, </a:t>
            </a:r>
            <a:r>
              <a:rPr lang="en-US" i="1" dirty="0" smtClean="0"/>
              <a:t>et al</a:t>
            </a:r>
          </a:p>
          <a:p>
            <a:r>
              <a:rPr lang="en-US" dirty="0" smtClean="0"/>
              <a:t>Wf4Ever (research objects, workflows)</a:t>
            </a:r>
          </a:p>
          <a:p>
            <a:pPr lvl="1"/>
            <a:r>
              <a:rPr lang="en-US" dirty="0" smtClean="0"/>
              <a:t>Jun Zhao, Kevin Page, David De </a:t>
            </a:r>
            <a:r>
              <a:rPr lang="en-US" dirty="0" err="1" smtClean="0"/>
              <a:t>Roure</a:t>
            </a:r>
            <a:r>
              <a:rPr lang="en-US" dirty="0" smtClean="0"/>
              <a:t>, </a:t>
            </a:r>
            <a:r>
              <a:rPr lang="en-US" dirty="0" err="1" smtClean="0"/>
              <a:t>Stian</a:t>
            </a:r>
            <a:r>
              <a:rPr lang="en-US" dirty="0" smtClean="0"/>
              <a:t> </a:t>
            </a:r>
            <a:r>
              <a:rPr lang="en-US" dirty="0" err="1" smtClean="0"/>
              <a:t>Soiland</a:t>
            </a:r>
            <a:r>
              <a:rPr lang="en-US" dirty="0" smtClean="0"/>
              <a:t>-Reyes, Sean </a:t>
            </a:r>
            <a:r>
              <a:rPr lang="en-US" dirty="0" err="1" smtClean="0"/>
              <a:t>Bechhofer</a:t>
            </a:r>
            <a:r>
              <a:rPr lang="en-US" dirty="0" smtClean="0"/>
              <a:t>, Khalid </a:t>
            </a:r>
            <a:r>
              <a:rPr lang="en-US" dirty="0" err="1" smtClean="0"/>
              <a:t>Belhajjame</a:t>
            </a:r>
            <a:r>
              <a:rPr lang="en-US" dirty="0" smtClean="0"/>
              <a:t>, Carole Goble, Daniel </a:t>
            </a:r>
            <a:r>
              <a:rPr lang="en-US" dirty="0" err="1" smtClean="0"/>
              <a:t>Garijo</a:t>
            </a:r>
            <a:r>
              <a:rPr lang="en-US" dirty="0" smtClean="0"/>
              <a:t>, Oscar </a:t>
            </a:r>
            <a:r>
              <a:rPr lang="en-US" dirty="0" err="1" smtClean="0"/>
              <a:t>Corcho</a:t>
            </a:r>
            <a:r>
              <a:rPr lang="en-US" dirty="0" smtClean="0"/>
              <a:t>, </a:t>
            </a:r>
            <a:r>
              <a:rPr lang="en-US" i="1" dirty="0" smtClean="0"/>
              <a:t>et al</a:t>
            </a:r>
          </a:p>
          <a:p>
            <a:r>
              <a:rPr lang="en-US" dirty="0" err="1" smtClean="0"/>
              <a:t>OeRC</a:t>
            </a:r>
            <a:r>
              <a:rPr lang="en-US" dirty="0" smtClean="0"/>
              <a:t>: Claros project (classical art)</a:t>
            </a:r>
          </a:p>
          <a:p>
            <a:pPr lvl="1"/>
            <a:r>
              <a:rPr lang="en-US" dirty="0" smtClean="0"/>
              <a:t>Donna Kurtz, Robert </a:t>
            </a:r>
            <a:r>
              <a:rPr lang="en-US" dirty="0" err="1" smtClean="0"/>
              <a:t>Kummer</a:t>
            </a:r>
            <a:r>
              <a:rPr lang="en-US" dirty="0" smtClean="0"/>
              <a:t>, </a:t>
            </a:r>
            <a:r>
              <a:rPr lang="en-US" dirty="0" err="1" smtClean="0"/>
              <a:t>Reinhard</a:t>
            </a:r>
            <a:r>
              <a:rPr lang="en-US" dirty="0" smtClean="0"/>
              <a:t> </a:t>
            </a:r>
            <a:r>
              <a:rPr lang="en-US" dirty="0" err="1" smtClean="0"/>
              <a:t>Förtsch</a:t>
            </a:r>
            <a:r>
              <a:rPr lang="en-US" dirty="0" smtClean="0"/>
              <a:t>, </a:t>
            </a:r>
            <a:br>
              <a:rPr lang="en-US" dirty="0" smtClean="0"/>
            </a:br>
            <a:r>
              <a:rPr lang="en-US" i="1" dirty="0" smtClean="0"/>
              <a:t>et al</a:t>
            </a:r>
          </a:p>
          <a:p>
            <a:r>
              <a:rPr lang="en-US" dirty="0" smtClean="0"/>
              <a:t>Oxford (Zoology): IBRG (image bioinformatics)</a:t>
            </a:r>
          </a:p>
          <a:p>
            <a:pPr lvl="1"/>
            <a:r>
              <a:rPr lang="en-US" dirty="0" smtClean="0"/>
              <a:t>David </a:t>
            </a:r>
            <a:r>
              <a:rPr lang="en-US" dirty="0" err="1" smtClean="0"/>
              <a:t>Shotton</a:t>
            </a:r>
            <a:r>
              <a:rPr lang="en-US" dirty="0" smtClean="0"/>
              <a:t>, Jun Zhao, Alistair Miles, Helen White-Cooper, </a:t>
            </a:r>
            <a:r>
              <a:rPr lang="en-US" i="1" dirty="0" smtClean="0"/>
              <a:t>et al</a:t>
            </a:r>
            <a:endParaRPr lang="en-US" i="1" dirty="0"/>
          </a:p>
        </p:txBody>
      </p:sp>
      <p:pic>
        <p:nvPicPr>
          <p:cNvPr id="4" name="Picture 2" descr="C:\Users\jasmina\Desktop\FAST-250px.jp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382024" y="833438"/>
            <a:ext cx="1584176" cy="62733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5" name="Picture 4"/>
          <p:cNvPicPr>
            <a:picLocks noChangeAspect="1"/>
          </p:cNvPicPr>
          <p:nvPr/>
        </p:nvPicPr>
        <p:blipFill>
          <a:blip r:embed="rId4"/>
          <a:stretch>
            <a:fillRect/>
          </a:stretch>
        </p:blipFill>
        <p:spPr>
          <a:xfrm>
            <a:off x="7061200" y="1592914"/>
            <a:ext cx="2023590" cy="1227424"/>
          </a:xfrm>
          <a:prstGeom prst="rect">
            <a:avLst/>
          </a:prstGeom>
        </p:spPr>
      </p:pic>
      <p:pic>
        <p:nvPicPr>
          <p:cNvPr id="6" name="Picture 5"/>
          <p:cNvPicPr>
            <a:picLocks noChangeAspect="1"/>
          </p:cNvPicPr>
          <p:nvPr/>
        </p:nvPicPr>
        <p:blipFill>
          <a:blip r:embed="rId5"/>
          <a:stretch>
            <a:fillRect/>
          </a:stretch>
        </p:blipFill>
        <p:spPr>
          <a:xfrm>
            <a:off x="7061200" y="2919278"/>
            <a:ext cx="1993900" cy="821810"/>
          </a:xfrm>
          <a:prstGeom prst="rect">
            <a:avLst/>
          </a:prstGeom>
        </p:spPr>
      </p:pic>
      <p:pic>
        <p:nvPicPr>
          <p:cNvPr id="7" name="Picture 6" descr="oxf 4 copy.jpg"/>
          <p:cNvPicPr>
            <a:picLocks noChangeAspect="1"/>
          </p:cNvPicPr>
          <p:nvPr/>
        </p:nvPicPr>
        <p:blipFill>
          <a:blip r:embed="rId6"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293124" y="211216"/>
            <a:ext cx="1671423" cy="525384"/>
          </a:xfrm>
          <a:prstGeom prst="rect">
            <a:avLst/>
          </a:prstGeom>
        </p:spPr>
      </p:pic>
      <p:pic>
        <p:nvPicPr>
          <p:cNvPr id="8" name="Picture 7"/>
          <p:cNvPicPr>
            <a:picLocks noChangeAspect="1"/>
          </p:cNvPicPr>
          <p:nvPr/>
        </p:nvPicPr>
        <p:blipFill>
          <a:blip r:embed="rId7"/>
          <a:stretch>
            <a:fillRect/>
          </a:stretch>
        </p:blipFill>
        <p:spPr>
          <a:xfrm>
            <a:off x="6978650" y="5334938"/>
            <a:ext cx="2165349" cy="1377950"/>
          </a:xfrm>
          <a:prstGeom prst="rect">
            <a:avLst/>
          </a:prstGeom>
        </p:spPr>
      </p:pic>
      <p:pic>
        <p:nvPicPr>
          <p:cNvPr id="10" name="Picture 9"/>
          <p:cNvPicPr>
            <a:picLocks noChangeAspect="1"/>
          </p:cNvPicPr>
          <p:nvPr/>
        </p:nvPicPr>
        <p:blipFill>
          <a:blip r:embed="rId8"/>
          <a:stretch>
            <a:fillRect/>
          </a:stretch>
        </p:blipFill>
        <p:spPr>
          <a:xfrm>
            <a:off x="7061200" y="3793050"/>
            <a:ext cx="1943100" cy="145048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smtClean="0"/>
              <a:t>JSON-LD</a:t>
            </a:r>
            <a:r>
              <a:rPr lang="en-US" dirty="0" smtClean="0"/>
              <a:t> </a:t>
            </a:r>
            <a:r>
              <a:rPr lang="en-US" dirty="0" smtClean="0"/>
              <a:t>(</a:t>
            </a:r>
            <a:r>
              <a:rPr lang="en-US" dirty="0" smtClean="0"/>
              <a:t>“</a:t>
            </a:r>
            <a:r>
              <a:rPr lang="en-US" dirty="0" smtClean="0"/>
              <a:t>view source</a:t>
            </a:r>
            <a:r>
              <a:rPr lang="en-US" dirty="0" smtClean="0"/>
              <a:t>”)</a:t>
            </a:r>
            <a:endParaRPr lang="en-US" dirty="0"/>
          </a:p>
        </p:txBody>
      </p:sp>
      <p:sp>
        <p:nvSpPr>
          <p:cNvPr id="3" name="Content Placeholder 2"/>
          <p:cNvSpPr>
            <a:spLocks noGrp="1"/>
          </p:cNvSpPr>
          <p:nvPr>
            <p:ph idx="1"/>
          </p:nvPr>
        </p:nvSpPr>
        <p:spPr>
          <a:xfrm>
            <a:off x="469900" y="1066800"/>
            <a:ext cx="8229600" cy="5791200"/>
          </a:xfrm>
        </p:spPr>
        <p:txBody>
          <a:bodyPr>
            <a:noAutofit/>
          </a:bodyPr>
          <a:lstStyle/>
          <a:p>
            <a:pPr>
              <a:buNone/>
            </a:pPr>
            <a:r>
              <a:rPr lang="en-US" sz="1300" b="1" dirty="0" smtClean="0">
                <a:latin typeface="Monaco"/>
                <a:cs typeface="Monaco"/>
              </a:rPr>
              <a:t>{ "@id":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"@type":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"@context":           ["../../</a:t>
            </a:r>
            <a:r>
              <a:rPr lang="en-US" sz="1300" b="1" dirty="0" err="1" smtClean="0">
                <a:latin typeface="Monaco"/>
                <a:cs typeface="Monaco"/>
              </a:rPr>
              <a:t>coll_context.jsonld</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annal:id</a:t>
            </a:r>
            <a:r>
              <a:rPr lang="en-US" sz="1300" b="1" dirty="0" smtClean="0">
                <a:latin typeface="Monaco"/>
                <a:cs typeface="Monaco"/>
              </a:rPr>
              <a:t>":           "</a:t>
            </a:r>
            <a:r>
              <a:rPr lang="en-US" sz="1300" b="1" dirty="0" err="1" smtClean="0">
                <a:latin typeface="Monaco"/>
                <a:cs typeface="Monaco"/>
              </a:rPr>
              <a:t>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annal:type_id</a:t>
            </a:r>
            <a:r>
              <a:rPr lang="en-US" sz="1300" b="1" dirty="0" smtClean="0">
                <a:latin typeface="Monaco"/>
                <a:cs typeface="Monaco"/>
              </a:rPr>
              <a:t>":      "_view"</a:t>
            </a:r>
          </a:p>
          <a:p>
            <a:pPr>
              <a:buNone/>
            </a:pPr>
            <a:r>
              <a:rPr lang="en-US" sz="1300" b="1" dirty="0" smtClean="0">
                <a:latin typeface="Monaco"/>
                <a:cs typeface="Monaco"/>
              </a:rPr>
              <a:t>, "</a:t>
            </a:r>
            <a:r>
              <a:rPr lang="en-US" sz="1300" b="1" dirty="0" err="1" smtClean="0">
                <a:latin typeface="Monaco"/>
                <a:cs typeface="Monaco"/>
              </a:rPr>
              <a:t>annal:uri</a:t>
            </a:r>
            <a:r>
              <a:rPr lang="en-US" sz="1300" b="1" dirty="0" smtClean="0">
                <a:latin typeface="Monaco"/>
                <a:cs typeface="Monaco"/>
              </a:rPr>
              <a:t>":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annal:record_type</a:t>
            </a:r>
            <a:r>
              <a:rPr lang="en-US" sz="1300" b="1" dirty="0" smtClean="0">
                <a:latin typeface="Monaco"/>
                <a:cs typeface="Monaco"/>
              </a:rPr>
              <a:t>":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rdfs:label</a:t>
            </a:r>
            <a:r>
              <a:rPr lang="en-US" sz="1300" b="1" dirty="0" smtClean="0">
                <a:latin typeface="Monaco"/>
                <a:cs typeface="Monaco"/>
              </a:rPr>
              <a:t>":         "View definition"</a:t>
            </a:r>
          </a:p>
          <a:p>
            <a:pPr>
              <a:buNone/>
            </a:pPr>
            <a:r>
              <a:rPr lang="en-US" sz="1300" b="1" dirty="0" smtClean="0">
                <a:latin typeface="Monaco"/>
                <a:cs typeface="Monaco"/>
              </a:rPr>
              <a:t>, "</a:t>
            </a:r>
            <a:r>
              <a:rPr lang="en-US" sz="1300" b="1" dirty="0" err="1" smtClean="0">
                <a:latin typeface="Monaco"/>
                <a:cs typeface="Monaco"/>
              </a:rPr>
              <a:t>rdfs:comment</a:t>
            </a:r>
            <a:r>
              <a:rPr lang="en-US" sz="1300" b="1" dirty="0" smtClean="0">
                <a:latin typeface="Monaco"/>
                <a:cs typeface="Monaco"/>
              </a:rPr>
              <a:t>":       "# View definition view\</a:t>
            </a:r>
            <a:r>
              <a:rPr lang="en-US" sz="1300" b="1" dirty="0" err="1" smtClean="0">
                <a:latin typeface="Monaco"/>
                <a:cs typeface="Monaco"/>
              </a:rPr>
              <a:t>r\n\r\nForm</a:t>
            </a:r>
            <a:r>
              <a:rPr lang="en-US" sz="1300" b="1" dirty="0" smtClean="0">
                <a:latin typeface="Monaco"/>
                <a:cs typeface="Monaco"/>
              </a:rPr>
              <a:t> used for viewing ...</a:t>
            </a:r>
          </a:p>
          <a:p>
            <a:pPr>
              <a:buNone/>
            </a:pPr>
            <a:r>
              <a:rPr lang="en-US" sz="1300" b="1" dirty="0" smtClean="0">
                <a:latin typeface="Monaco"/>
                <a:cs typeface="Monaco"/>
              </a:rPr>
              <a:t>, "</a:t>
            </a:r>
            <a:r>
              <a:rPr lang="en-US" sz="1300" b="1" dirty="0" err="1" smtClean="0">
                <a:latin typeface="Monaco"/>
                <a:cs typeface="Monaco"/>
              </a:rPr>
              <a:t>annal:open_view</a:t>
            </a:r>
            <a:r>
              <a:rPr lang="en-US" sz="1300" b="1" dirty="0" smtClean="0">
                <a:latin typeface="Monaco"/>
                <a:cs typeface="Monaco"/>
              </a:rPr>
              <a:t>":    false</a:t>
            </a:r>
          </a:p>
          <a:p>
            <a:pPr>
              <a:buNone/>
            </a:pPr>
            <a:r>
              <a:rPr lang="en-US" sz="1300" b="1" dirty="0" smtClean="0">
                <a:latin typeface="Monaco"/>
                <a:cs typeface="Monaco"/>
              </a:rPr>
              <a:t>, "</a:t>
            </a:r>
            <a:r>
              <a:rPr lang="en-US" sz="1300" b="1" dirty="0" err="1" smtClean="0">
                <a:latin typeface="Monaco"/>
                <a:cs typeface="Monaco"/>
              </a:rPr>
              <a:t>annal:view_fields</a:t>
            </a:r>
            <a:r>
              <a:rPr lang="en-US" sz="1300" b="1" dirty="0" smtClean="0">
                <a:latin typeface="Monaco"/>
                <a:cs typeface="Monaco"/>
              </a:rPr>
              <a:t>":</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View_id</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View_label</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View_comment</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View_target_type</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View_edit_view</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View_fields</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Status and Future Work</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to date</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A</a:t>
            </a:r>
            <a:r>
              <a:rPr lang="en-US" dirty="0" smtClean="0"/>
              <a:t> viable tool to create and share linked data</a:t>
            </a:r>
          </a:p>
          <a:p>
            <a:pPr marL="514350" indent="-514350">
              <a:buFont typeface="+mj-lt"/>
              <a:buAutoNum type="arabicPeriod"/>
            </a:pPr>
            <a:r>
              <a:rPr lang="en-US" dirty="0" smtClean="0"/>
              <a:t>Flexible to deal with diverse applications</a:t>
            </a:r>
          </a:p>
          <a:p>
            <a:pPr marL="514350" indent="-514350">
              <a:buFont typeface="+mj-lt"/>
              <a:buAutoNum type="arabicPeriod"/>
            </a:pPr>
            <a:r>
              <a:rPr lang="en-US" dirty="0" smtClean="0"/>
              <a:t>Robust</a:t>
            </a:r>
          </a:p>
          <a:p>
            <a:pPr marL="914400" lvl="1" indent="-514350"/>
            <a:r>
              <a:rPr lang="en-US" dirty="0" smtClean="0"/>
              <a:t>even as a work-in-progress, I have never lost application data due to an Annalist software fault</a:t>
            </a:r>
          </a:p>
          <a:p>
            <a:pPr marL="514350" indent="-514350">
              <a:buFont typeface="+mj-lt"/>
              <a:buAutoNum type="arabicPeriod"/>
            </a:pPr>
            <a:r>
              <a:rPr lang="en-US" dirty="0" smtClean="0"/>
              <a:t>At least approachable for users who are not familiar with RDF</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to community project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A public repository is a start:</a:t>
            </a:r>
          </a:p>
          <a:p>
            <a:pPr lvl="1"/>
            <a:r>
              <a:rPr lang="en-US" dirty="0" smtClean="0">
                <a:hlinkClick r:id="rId3"/>
              </a:rPr>
              <a:t>https://github.com/gklyne/annalist</a:t>
            </a:r>
            <a:endParaRPr lang="en-US" dirty="0" smtClean="0"/>
          </a:p>
          <a:p>
            <a:pPr lvl="1"/>
            <a:r>
              <a:rPr lang="en-US" dirty="0" smtClean="0"/>
              <a:t>MIT </a:t>
            </a:r>
            <a:r>
              <a:rPr lang="en-US" dirty="0" err="1" smtClean="0"/>
              <a:t>licence</a:t>
            </a:r>
            <a:endParaRPr lang="en-US" dirty="0" smtClean="0"/>
          </a:p>
          <a:p>
            <a:pPr>
              <a:buNone/>
            </a:pPr>
            <a:endParaRPr lang="en-US" dirty="0" smtClean="0"/>
          </a:p>
          <a:p>
            <a:pPr>
              <a:buNone/>
            </a:pPr>
            <a:r>
              <a:rPr lang="en-US" dirty="0" smtClean="0"/>
              <a:t>But there remain many things to do...</a:t>
            </a:r>
          </a:p>
          <a:p>
            <a:pPr lvl="1"/>
            <a:r>
              <a:rPr lang="en-US" dirty="0"/>
              <a:t>G</a:t>
            </a:r>
            <a:r>
              <a:rPr lang="en-US" dirty="0" smtClean="0"/>
              <a:t>overnance</a:t>
            </a:r>
          </a:p>
          <a:p>
            <a:pPr lvl="1"/>
            <a:r>
              <a:rPr lang="en-US" dirty="0"/>
              <a:t>S</a:t>
            </a:r>
            <a:r>
              <a:rPr lang="en-US" dirty="0" smtClean="0"/>
              <a:t>upporting documentation</a:t>
            </a:r>
          </a:p>
          <a:p>
            <a:pPr lvl="1"/>
            <a:r>
              <a:rPr lang="en-US" dirty="0" smtClean="0"/>
              <a:t>Engage other developers</a:t>
            </a:r>
          </a:p>
          <a:p>
            <a:pPr lvl="1"/>
            <a:r>
              <a:rPr lang="en-US" dirty="0"/>
              <a:t>I</a:t>
            </a:r>
            <a:r>
              <a:rPr lang="en-US" dirty="0" smtClean="0"/>
              <a:t>ntegration with complementary systems</a:t>
            </a:r>
          </a:p>
          <a:p>
            <a:pPr lvl="1"/>
            <a:r>
              <a:rPr lang="en-US" dirty="0"/>
              <a:t>A</a:t>
            </a:r>
            <a:r>
              <a:rPr lang="en-US" dirty="0" smtClean="0"/>
              <a:t>pplication data definition “libraries”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Discussion</a:t>
            </a:r>
            <a:endParaRPr lang="en-US" dirty="0"/>
          </a:p>
        </p:txBody>
      </p:sp>
      <p:sp>
        <p:nvSpPr>
          <p:cNvPr id="7" name="Subtitle 6"/>
          <p:cNvSpPr>
            <a:spLocks noGrp="1"/>
          </p:cNvSpPr>
          <p:nvPr>
            <p:ph type="subTitle" idx="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topics</a:t>
            </a:r>
            <a:endParaRPr lang="en-US" dirty="0"/>
          </a:p>
        </p:txBody>
      </p:sp>
      <p:sp>
        <p:nvSpPr>
          <p:cNvPr id="3" name="Content Placeholder 2"/>
          <p:cNvSpPr>
            <a:spLocks noGrp="1"/>
          </p:cNvSpPr>
          <p:nvPr>
            <p:ph idx="1"/>
          </p:nvPr>
        </p:nvSpPr>
        <p:spPr>
          <a:xfrm>
            <a:off x="457200" y="1600200"/>
            <a:ext cx="8229600" cy="4991100"/>
          </a:xfrm>
        </p:spPr>
        <p:txBody>
          <a:bodyPr>
            <a:normAutofit fontScale="92500" lnSpcReduction="10000"/>
          </a:bodyPr>
          <a:lstStyle/>
          <a:p>
            <a:r>
              <a:rPr lang="en-US" dirty="0" smtClean="0"/>
              <a:t>Ontologies optional (schema follows data)?</a:t>
            </a:r>
          </a:p>
          <a:p>
            <a:r>
              <a:rPr lang="en-US" dirty="0" smtClean="0"/>
              <a:t>Locators and Identifiers (local </a:t>
            </a:r>
            <a:r>
              <a:rPr lang="en-US" dirty="0" err="1" smtClean="0"/>
              <a:t>vs</a:t>
            </a:r>
            <a:r>
              <a:rPr lang="en-US" dirty="0" smtClean="0"/>
              <a:t> global names)?</a:t>
            </a:r>
          </a:p>
          <a:p>
            <a:r>
              <a:rPr lang="en-US" dirty="0" smtClean="0"/>
              <a:t>Evolution and versioning: in/of data? </a:t>
            </a:r>
            <a:r>
              <a:rPr lang="en-US" dirty="0" err="1" smtClean="0"/>
              <a:t>Git</a:t>
            </a:r>
            <a:r>
              <a:rPr lang="en-US" dirty="0" smtClean="0"/>
              <a:t> or PROV?</a:t>
            </a:r>
          </a:p>
          <a:p>
            <a:r>
              <a:rPr lang="en-US" dirty="0" smtClean="0"/>
              <a:t>Primacy of source (JSON) over data model (triples)?</a:t>
            </a:r>
          </a:p>
          <a:p>
            <a:r>
              <a:rPr lang="en-US" dirty="0" smtClean="0"/>
              <a:t>Some issues raised by paper reviewers:</a:t>
            </a:r>
          </a:p>
          <a:p>
            <a:pPr lvl="1"/>
            <a:r>
              <a:rPr lang="en-US" dirty="0" smtClean="0"/>
              <a:t>Evolution:  data or schema</a:t>
            </a:r>
          </a:p>
          <a:p>
            <a:pPr lvl="1"/>
            <a:r>
              <a:rPr lang="en-US" dirty="0" smtClean="0"/>
              <a:t>Concurrent access conflicts</a:t>
            </a:r>
          </a:p>
          <a:p>
            <a:pPr lvl="1"/>
            <a:r>
              <a:rPr lang="en-US" dirty="0"/>
              <a:t>A</a:t>
            </a:r>
            <a:r>
              <a:rPr lang="en-US" dirty="0" smtClean="0"/>
              <a:t>ccess control granularity</a:t>
            </a:r>
          </a:p>
          <a:p>
            <a:pPr lvl="1"/>
            <a:r>
              <a:rPr lang="en-US" dirty="0" smtClean="0"/>
              <a:t>Usability, evaluation</a:t>
            </a:r>
          </a:p>
          <a:p>
            <a:pPr lvl="1"/>
            <a:r>
              <a:rPr lang="en-US" dirty="0" smtClean="0"/>
              <a:t>Flat file storage performance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4862"/>
          </a:xfrm>
        </p:spPr>
        <p:txBody>
          <a:bodyPr/>
          <a:lstStyle/>
          <a:p>
            <a:r>
              <a:rPr lang="en-US" dirty="0" smtClean="0"/>
              <a:t>Links</a:t>
            </a:r>
            <a:endParaRPr lang="en-US" dirty="0"/>
          </a:p>
        </p:txBody>
      </p:sp>
      <p:sp>
        <p:nvSpPr>
          <p:cNvPr id="3" name="Content Placeholder 2"/>
          <p:cNvSpPr>
            <a:spLocks noGrp="1"/>
          </p:cNvSpPr>
          <p:nvPr>
            <p:ph idx="1"/>
          </p:nvPr>
        </p:nvSpPr>
        <p:spPr>
          <a:xfrm>
            <a:off x="457200" y="1435100"/>
            <a:ext cx="8229600" cy="5257800"/>
          </a:xfrm>
        </p:spPr>
        <p:txBody>
          <a:bodyPr>
            <a:normAutofit fontScale="85000" lnSpcReduction="20000"/>
          </a:bodyPr>
          <a:lstStyle/>
          <a:p>
            <a:r>
              <a:rPr lang="en-US" dirty="0" smtClean="0"/>
              <a:t>Paper</a:t>
            </a:r>
          </a:p>
          <a:p>
            <a:pPr lvl="1">
              <a:buNone/>
            </a:pPr>
            <a:r>
              <a:rPr lang="en-US" dirty="0" smtClean="0"/>
              <a:t>https://github.com/gklyne/annalist/blob/develop/documents/publications/LDOW2016-paper/</a:t>
            </a:r>
            <a:br>
              <a:rPr lang="en-US" dirty="0" smtClean="0"/>
            </a:br>
            <a:r>
              <a:rPr lang="en-US" dirty="0" smtClean="0"/>
              <a:t>Annalist-paper-ACMSIG.pdf</a:t>
            </a:r>
          </a:p>
          <a:p>
            <a:r>
              <a:rPr lang="en-US" dirty="0" smtClean="0"/>
              <a:t>Slides</a:t>
            </a:r>
          </a:p>
          <a:p>
            <a:pPr lvl="1">
              <a:buNone/>
            </a:pPr>
            <a:r>
              <a:rPr lang="en-US" dirty="0" smtClean="0"/>
              <a:t>https://github.com/gklyne/annalist/blob/develop/documents/publications/LDOW2016-paper/</a:t>
            </a:r>
            <a:br>
              <a:rPr lang="en-US" dirty="0" smtClean="0"/>
            </a:br>
            <a:r>
              <a:rPr lang="en-US" dirty="0" smtClean="0"/>
              <a:t>annalist-presentation-ldow2016.pptx, .</a:t>
            </a:r>
            <a:r>
              <a:rPr lang="en-US" smtClean="0"/>
              <a:t>pdf</a:t>
            </a:r>
          </a:p>
          <a:p>
            <a:r>
              <a:rPr lang="en-US" dirty="0" smtClean="0"/>
              <a:t>Demo site</a:t>
            </a:r>
          </a:p>
          <a:p>
            <a:pPr lvl="1">
              <a:buNone/>
            </a:pPr>
            <a:r>
              <a:rPr lang="en-US" dirty="0" smtClean="0"/>
              <a:t>http://</a:t>
            </a:r>
            <a:r>
              <a:rPr lang="en-US" dirty="0" err="1" smtClean="0"/>
              <a:t>demo.annalist.net</a:t>
            </a:r>
            <a:r>
              <a:rPr lang="en-US" dirty="0" smtClean="0"/>
              <a:t>/</a:t>
            </a:r>
          </a:p>
          <a:p>
            <a:r>
              <a:rPr lang="en-US" dirty="0" smtClean="0"/>
              <a:t>Tutorial</a:t>
            </a:r>
          </a:p>
          <a:p>
            <a:pPr lvl="1">
              <a:buNone/>
            </a:pPr>
            <a:r>
              <a:rPr lang="en-US" dirty="0" err="1" smtClean="0"/>
              <a:t>http://annalist.net/documents/tutorial/annalist-tutorial.html</a:t>
            </a:r>
            <a:endParaRPr lang="en-US" dirty="0" smtClean="0"/>
          </a:p>
          <a:p>
            <a:r>
              <a:rPr lang="en-US" dirty="0" smtClean="0"/>
              <a:t>Software</a:t>
            </a:r>
          </a:p>
          <a:p>
            <a:pPr lvl="1">
              <a:buNone/>
            </a:pPr>
            <a:r>
              <a:rPr lang="en-US" dirty="0" smtClean="0"/>
              <a:t>https://</a:t>
            </a:r>
            <a:r>
              <a:rPr lang="en-US" dirty="0" err="1" smtClean="0"/>
              <a:t>github.com/gklyne/annalist</a:t>
            </a:r>
            <a:r>
              <a:rPr lang="en-US" dirty="0" smtClean="0"/>
              <a:t>/</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Evolvability</a:t>
            </a:r>
            <a:endParaRPr lang="en-US" dirty="0"/>
          </a:p>
        </p:txBody>
      </p:sp>
      <p:sp>
        <p:nvSpPr>
          <p:cNvPr id="3" name="Content Placeholder 2"/>
          <p:cNvSpPr>
            <a:spLocks noGrp="1"/>
          </p:cNvSpPr>
          <p:nvPr>
            <p:ph idx="1"/>
          </p:nvPr>
        </p:nvSpPr>
        <p:spPr/>
        <p:txBody>
          <a:bodyPr>
            <a:normAutofit/>
          </a:bodyPr>
          <a:lstStyle/>
          <a:p>
            <a:r>
              <a:rPr lang="en-US" dirty="0" smtClean="0"/>
              <a:t>Recall: data first philosophy</a:t>
            </a:r>
          </a:p>
          <a:p>
            <a:r>
              <a:rPr lang="en-US" dirty="0" smtClean="0"/>
              <a:t>Two aspects of evolution:</a:t>
            </a:r>
          </a:p>
          <a:p>
            <a:pPr lvl="1"/>
            <a:r>
              <a:rPr lang="en-US" dirty="0" smtClean="0"/>
              <a:t>adding structure to data (add schema)</a:t>
            </a:r>
          </a:p>
          <a:p>
            <a:pPr lvl="1"/>
            <a:r>
              <a:rPr lang="en-US" dirty="0" smtClean="0"/>
              <a:t>changing existing structure (schema change)</a:t>
            </a:r>
          </a:p>
          <a:p>
            <a:r>
              <a:rPr lang="en-US" dirty="0" smtClean="0"/>
              <a:t>Types </a:t>
            </a:r>
            <a:r>
              <a:rPr lang="en-US" dirty="0" err="1" smtClean="0"/>
              <a:t>vs</a:t>
            </a:r>
            <a:r>
              <a:rPr lang="en-US" dirty="0" smtClean="0"/>
              <a:t> properties:</a:t>
            </a:r>
          </a:p>
          <a:p>
            <a:pPr lvl="1"/>
            <a:r>
              <a:rPr lang="en-US" dirty="0" smtClean="0"/>
              <a:t>using Annalist, types primarily affect resource naming (entity names)</a:t>
            </a:r>
          </a:p>
          <a:p>
            <a:pPr lvl="1"/>
            <a:r>
              <a:rPr lang="en-US" dirty="0" smtClean="0"/>
              <a:t>properties affect content (JSON keys)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944563"/>
          </a:xfrm>
        </p:spPr>
        <p:txBody>
          <a:bodyPr/>
          <a:lstStyle/>
          <a:p>
            <a:r>
              <a:rPr lang="en-US" dirty="0" smtClean="0"/>
              <a:t>Data migration</a:t>
            </a:r>
            <a:endParaRPr lang="en-US" dirty="0"/>
          </a:p>
        </p:txBody>
      </p:sp>
      <p:sp>
        <p:nvSpPr>
          <p:cNvPr id="3" name="Content Placeholder 2"/>
          <p:cNvSpPr>
            <a:spLocks noGrp="1"/>
          </p:cNvSpPr>
          <p:nvPr>
            <p:ph idx="1"/>
          </p:nvPr>
        </p:nvSpPr>
        <p:spPr>
          <a:xfrm>
            <a:off x="457200" y="952501"/>
            <a:ext cx="8229600" cy="1117599"/>
          </a:xfrm>
        </p:spPr>
        <p:txBody>
          <a:bodyPr>
            <a:normAutofit lnSpcReduction="10000"/>
          </a:bodyPr>
          <a:lstStyle/>
          <a:p>
            <a:r>
              <a:rPr lang="en-US" dirty="0" smtClean="0"/>
              <a:t>Focus on type and property URI changes</a:t>
            </a:r>
          </a:p>
          <a:p>
            <a:r>
              <a:rPr lang="en-US" dirty="0" smtClean="0"/>
              <a:t>Adopting a guided approach for now</a:t>
            </a:r>
          </a:p>
        </p:txBody>
      </p:sp>
      <p:sp>
        <p:nvSpPr>
          <p:cNvPr id="6" name="Content Placeholder 2"/>
          <p:cNvSpPr txBox="1">
            <a:spLocks/>
          </p:cNvSpPr>
          <p:nvPr/>
        </p:nvSpPr>
        <p:spPr>
          <a:xfrm>
            <a:off x="0" y="2247900"/>
            <a:ext cx="9144000" cy="45974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annalist-manager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migratecollection</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Migration report from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coll:Uploaded_audio_test</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supertype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view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in selector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Uploaded_audio_m</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Uploaded_audio_r</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b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b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a:t>
            </a:r>
            <a:endParaRPr lang="en-US" dirty="0"/>
          </a:p>
        </p:txBody>
      </p:sp>
      <p:sp>
        <p:nvSpPr>
          <p:cNvPr id="3" name="Content Placeholder 2"/>
          <p:cNvSpPr>
            <a:spLocks noGrp="1"/>
          </p:cNvSpPr>
          <p:nvPr>
            <p:ph idx="1"/>
          </p:nvPr>
        </p:nvSpPr>
        <p:spPr>
          <a:xfrm>
            <a:off x="1079500" y="5603623"/>
            <a:ext cx="6985000" cy="522540"/>
          </a:xfrm>
        </p:spPr>
        <p:txBody>
          <a:bodyPr>
            <a:normAutofit fontScale="92500" lnSpcReduction="10000"/>
          </a:bodyPr>
          <a:lstStyle/>
          <a:p>
            <a:pPr>
              <a:buNone/>
            </a:pPr>
            <a:r>
              <a:rPr lang="en-US" dirty="0" smtClean="0">
                <a:solidFill>
                  <a:schemeClr val="tx1">
                    <a:lumMod val="65000"/>
                    <a:lumOff val="35000"/>
                  </a:schemeClr>
                </a:solidFill>
              </a:rPr>
              <a:t>https://xkcd.com/974/</a:t>
            </a:r>
            <a:endParaRPr lang="en-US"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1079500" y="2439193"/>
            <a:ext cx="6985000" cy="2921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access conflicts</a:t>
            </a:r>
            <a:endParaRPr lang="en-US" dirty="0"/>
          </a:p>
        </p:txBody>
      </p:sp>
      <p:sp>
        <p:nvSpPr>
          <p:cNvPr id="3" name="Content Placeholder 2"/>
          <p:cNvSpPr>
            <a:spLocks noGrp="1"/>
          </p:cNvSpPr>
          <p:nvPr>
            <p:ph idx="1"/>
          </p:nvPr>
        </p:nvSpPr>
        <p:spPr/>
        <p:txBody>
          <a:bodyPr>
            <a:normAutofit lnSpcReduction="10000"/>
          </a:bodyPr>
          <a:lstStyle/>
          <a:p>
            <a:r>
              <a:rPr lang="en-US" dirty="0" smtClean="0"/>
              <a:t>Atomic updates to single entity</a:t>
            </a:r>
          </a:p>
          <a:p>
            <a:r>
              <a:rPr lang="en-US" dirty="0" smtClean="0"/>
              <a:t>Design to </a:t>
            </a:r>
            <a:r>
              <a:rPr lang="en-US" dirty="0"/>
              <a:t>d</a:t>
            </a:r>
            <a:r>
              <a:rPr lang="en-US" dirty="0" smtClean="0"/>
              <a:t>etect update conflicts:</a:t>
            </a:r>
          </a:p>
          <a:p>
            <a:pPr lvl="1"/>
            <a:r>
              <a:rPr lang="en-US" dirty="0" smtClean="0"/>
              <a:t>detect changes while an edit is in progress</a:t>
            </a:r>
          </a:p>
          <a:p>
            <a:pPr lvl="1"/>
            <a:r>
              <a:rPr lang="en-US" dirty="0" smtClean="0"/>
              <a:t>cf. HTTP entity tag (</a:t>
            </a:r>
            <a:r>
              <a:rPr lang="en-US" dirty="0" err="1" smtClean="0"/>
              <a:t>ETag</a:t>
            </a:r>
            <a:r>
              <a:rPr lang="en-US" dirty="0" smtClean="0"/>
              <a:t>) </a:t>
            </a:r>
          </a:p>
          <a:p>
            <a:pPr lvl="1"/>
            <a:r>
              <a:rPr lang="en-US" dirty="0" smtClean="0"/>
              <a:t>not currently implemented</a:t>
            </a:r>
          </a:p>
          <a:p>
            <a:r>
              <a:rPr lang="en-US" dirty="0" smtClean="0"/>
              <a:t>No consistency checks between entities</a:t>
            </a:r>
          </a:p>
          <a:p>
            <a:pPr lvl="1"/>
            <a:r>
              <a:rPr lang="en-US" dirty="0" smtClean="0"/>
              <a:t>storage model doesn’t care about consistency</a:t>
            </a:r>
          </a:p>
          <a:p>
            <a:pPr lvl="1"/>
            <a:r>
              <a:rPr lang="en-US" dirty="0" smtClean="0"/>
              <a:t>consider as aspect of data quality checks</a:t>
            </a:r>
          </a:p>
          <a:p>
            <a:pPr lvl="1"/>
            <a:r>
              <a:rPr lang="en-US" dirty="0" smtClean="0"/>
              <a:t>handle post-acquisition, as needed</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granularity</a:t>
            </a:r>
            <a:endParaRPr lang="en-US" dirty="0"/>
          </a:p>
        </p:txBody>
      </p:sp>
      <p:sp>
        <p:nvSpPr>
          <p:cNvPr id="3" name="Content Placeholder 2"/>
          <p:cNvSpPr>
            <a:spLocks noGrp="1"/>
          </p:cNvSpPr>
          <p:nvPr>
            <p:ph idx="1"/>
          </p:nvPr>
        </p:nvSpPr>
        <p:spPr>
          <a:xfrm>
            <a:off x="457200" y="1600200"/>
            <a:ext cx="8229600" cy="5016500"/>
          </a:xfrm>
        </p:spPr>
        <p:txBody>
          <a:bodyPr>
            <a:normAutofit fontScale="85000" lnSpcReduction="20000"/>
          </a:bodyPr>
          <a:lstStyle/>
          <a:p>
            <a:r>
              <a:rPr lang="en-US" dirty="0" smtClean="0"/>
              <a:t>Currently:</a:t>
            </a:r>
          </a:p>
          <a:p>
            <a:pPr lvl="1"/>
            <a:r>
              <a:rPr lang="en-US" dirty="0" smtClean="0"/>
              <a:t>control applied per-collection</a:t>
            </a:r>
          </a:p>
          <a:p>
            <a:pPr lvl="1"/>
            <a:r>
              <a:rPr lang="en-US" dirty="0" smtClean="0"/>
              <a:t>permissions associated with authenticated user Id in Annalist “user permissions” record</a:t>
            </a:r>
          </a:p>
          <a:p>
            <a:pPr lvl="1"/>
            <a:r>
              <a:rPr lang="en-US" dirty="0" smtClean="0"/>
              <a:t>limited possibility to require different permissions for different record types</a:t>
            </a:r>
          </a:p>
          <a:p>
            <a:r>
              <a:rPr lang="en-US" dirty="0" smtClean="0"/>
              <a:t>Possibilities:</a:t>
            </a:r>
          </a:p>
          <a:p>
            <a:pPr lvl="1"/>
            <a:r>
              <a:rPr lang="en-US" dirty="0" smtClean="0"/>
              <a:t>type-based permission requirements could offer finer granularity (but not to individual statement level)</a:t>
            </a:r>
          </a:p>
          <a:p>
            <a:pPr lvl="1"/>
            <a:r>
              <a:rPr lang="en-US" dirty="0" smtClean="0"/>
              <a:t>Generalize Annalist trust/permission model for RBAC</a:t>
            </a:r>
          </a:p>
          <a:p>
            <a:r>
              <a:rPr lang="en-US" dirty="0" smtClean="0"/>
              <a:t>Would like:</a:t>
            </a:r>
          </a:p>
          <a:p>
            <a:pPr lvl="1"/>
            <a:r>
              <a:rPr lang="en-US" dirty="0" smtClean="0"/>
              <a:t>To devise way to use </a:t>
            </a:r>
            <a:r>
              <a:rPr lang="en-US" dirty="0" err="1" smtClean="0"/>
              <a:t>OpenID</a:t>
            </a:r>
            <a:r>
              <a:rPr lang="en-US" dirty="0" smtClean="0"/>
              <a:t> Connect (OAuth2) authentication with </a:t>
            </a:r>
            <a:r>
              <a:rPr lang="en-US" dirty="0" err="1" smtClean="0"/>
              <a:t>WebID</a:t>
            </a:r>
            <a:r>
              <a:rPr lang="en-US" dirty="0" smtClean="0"/>
              <a:t> permissions; e.g. to work with </a:t>
            </a:r>
            <a:r>
              <a:rPr lang="en-US" dirty="0" err="1" smtClean="0"/>
              <a:t>SoLiD</a:t>
            </a:r>
            <a:r>
              <a:rPr lang="en-US" dirty="0" smtClean="0"/>
              <a:t> servers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 formal usability study (yet)</a:t>
            </a:r>
          </a:p>
          <a:p>
            <a:pPr lvl="1"/>
            <a:r>
              <a:rPr lang="en-US" dirty="0" smtClean="0"/>
              <a:t>What to test?</a:t>
            </a:r>
          </a:p>
          <a:p>
            <a:pPr lvl="1"/>
            <a:r>
              <a:rPr lang="en-US" dirty="0" smtClean="0"/>
              <a:t>Different user applications are ... different</a:t>
            </a:r>
          </a:p>
          <a:p>
            <a:pPr lvl="1"/>
            <a:r>
              <a:rPr lang="en-US" dirty="0" smtClean="0"/>
              <a:t>How to formally test flexibility?</a:t>
            </a:r>
          </a:p>
          <a:p>
            <a:endParaRPr lang="en-US" dirty="0" smtClean="0"/>
          </a:p>
          <a:p>
            <a:r>
              <a:rPr lang="en-US" dirty="0" smtClean="0"/>
              <a:t>Evolving interface through experience</a:t>
            </a:r>
          </a:p>
          <a:p>
            <a:pPr lvl="1"/>
            <a:r>
              <a:rPr lang="en-US" dirty="0" smtClean="0"/>
              <a:t>Incremental development, informed by “agile”</a:t>
            </a:r>
          </a:p>
          <a:p>
            <a:pPr lvl="1"/>
            <a:r>
              <a:rPr lang="en-US" dirty="0" smtClean="0"/>
              <a:t>Using Annalist in diverse applications</a:t>
            </a:r>
          </a:p>
          <a:p>
            <a:pPr lvl="1"/>
            <a:r>
              <a:rPr lang="en-US" dirty="0" smtClean="0"/>
              <a:t>Modifying user interface in response to problems experienced</a:t>
            </a:r>
          </a:p>
          <a:p>
            <a:endParaRPr lang="en-US" dirty="0" smtClean="0"/>
          </a:p>
          <a:p>
            <a:endParaRPr lang="en-US" dirty="0" smtClean="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457200" y="1810771"/>
            <a:ext cx="8229600" cy="4315392"/>
          </a:xfrm>
        </p:spPr>
        <p:txBody>
          <a:bodyPr>
            <a:normAutofit/>
          </a:bodyPr>
          <a:lstStyle/>
          <a:p>
            <a:pPr algn="ctr">
              <a:buNone/>
            </a:pPr>
            <a:r>
              <a:rPr lang="en-US" sz="4000" dirty="0" smtClean="0">
                <a:solidFill>
                  <a:schemeClr val="tx1">
                    <a:lumMod val="75000"/>
                    <a:lumOff val="25000"/>
                  </a:schemeClr>
                </a:solidFill>
              </a:rPr>
              <a:t>To make it quick and easy for individuals and small teams to create and share linked data on the web</a:t>
            </a:r>
            <a:endParaRPr lang="en-US" sz="4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Motivation and Requirements</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86646" y="1676400"/>
            <a:ext cx="4419600" cy="4708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To an expert observer these images clearly show gene expression at different stages of spermatogenesis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Each image corresponds to a different combination of gene and a strain of </a:t>
            </a:r>
            <a:r>
              <a:rPr lang="en-GB" sz="2000" i="1" kern="0" dirty="0" smtClean="0">
                <a:solidFill>
                  <a:schemeClr val="tx1">
                    <a:lumMod val="75000"/>
                    <a:lumOff val="25000"/>
                  </a:schemeClr>
                </a:solidFill>
              </a:rPr>
              <a:t>D</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rosophila</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melanogaster</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u="none" strike="noStrike" kern="0" cap="none" spc="0" normalizeH="0" baseline="0" noProof="0" dirty="0" smtClean="0">
                <a:ln>
                  <a:noFill/>
                </a:ln>
                <a:solidFill>
                  <a:schemeClr val="tx1">
                    <a:lumMod val="75000"/>
                    <a:lumOff val="25000"/>
                  </a:schemeClr>
                </a:solidFill>
                <a:effectLst/>
                <a:uLnTx/>
                <a:uFillTx/>
                <a:latin typeface="+mn-lt"/>
                <a:ea typeface="+mn-ea"/>
                <a:cs typeface="+mn-cs"/>
              </a:rPr>
              <a:t>(fruit fly)</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These </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in situ</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 hybridization images are the final result of a complex experimental</a:t>
            </a:r>
            <a:r>
              <a:rPr kumimoji="0" lang="en-GB" sz="2000" b="0" i="0" u="none" strike="noStrike" kern="0" cap="none" spc="0" normalizeH="0" noProof="0" dirty="0" smtClean="0">
                <a:ln>
                  <a:noFill/>
                </a:ln>
                <a:solidFill>
                  <a:schemeClr val="tx1">
                    <a:lumMod val="75000"/>
                    <a:lumOff val="25000"/>
                  </a:schemeClr>
                </a:solidFill>
                <a:effectLst/>
                <a:uLnTx/>
                <a:uFillTx/>
                <a:latin typeface="+mn-lt"/>
                <a:ea typeface="+mn-ea"/>
                <a:cs typeface="+mn-cs"/>
              </a:rPr>
              <a:t> </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process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Reproducibility and interpretation require that the preparatory steps are recorded along with the images and annotations</a:t>
            </a:r>
            <a:endParaRPr kumimoji="0" lang="en-GB" sz="1600" b="0" i="0" u="none" strike="noStrike" kern="0" cap="none" spc="0" normalizeH="0" baseline="0" noProof="0" dirty="0">
              <a:ln>
                <a:noFill/>
              </a:ln>
              <a:solidFill>
                <a:schemeClr val="tx1">
                  <a:lumMod val="75000"/>
                  <a:lumOff val="25000"/>
                </a:schemeClr>
              </a:solidFill>
              <a:effectLst/>
              <a:uLnTx/>
              <a:uFillTx/>
              <a:latin typeface="+mn-lt"/>
              <a:ea typeface="+mn-ea"/>
              <a:cs typeface="+mn-cs"/>
            </a:endParaRPr>
          </a:p>
        </p:txBody>
      </p:sp>
      <p:pic>
        <p:nvPicPr>
          <p:cNvPr id="5" name="Picture 5" descr="D:\Work\Oxford\Images\in-situ picts\jpeg picts\cg2247-wt.jpg"/>
          <p:cNvPicPr>
            <a:picLocks noChangeAspect="1" noChangeArrowheads="1"/>
          </p:cNvPicPr>
          <p:nvPr/>
        </p:nvPicPr>
        <p:blipFill>
          <a:blip r:embed="rId3"/>
          <a:srcRect/>
          <a:stretch>
            <a:fillRect/>
          </a:stretch>
        </p:blipFill>
        <p:spPr bwMode="auto">
          <a:xfrm>
            <a:off x="5105400" y="1641126"/>
            <a:ext cx="1270000" cy="1600200"/>
          </a:xfrm>
          <a:prstGeom prst="rect">
            <a:avLst/>
          </a:prstGeom>
          <a:noFill/>
        </p:spPr>
      </p:pic>
      <p:sp>
        <p:nvSpPr>
          <p:cNvPr id="6" name="Text Box 6"/>
          <p:cNvSpPr txBox="1">
            <a:spLocks noChangeArrowheads="1"/>
          </p:cNvSpPr>
          <p:nvPr/>
        </p:nvSpPr>
        <p:spPr bwMode="auto">
          <a:xfrm>
            <a:off x="5105400" y="3317526"/>
            <a:ext cx="1295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wt</a:t>
            </a:r>
            <a:endParaRPr lang="en-GB" dirty="0">
              <a:solidFill>
                <a:srgbClr val="404040"/>
              </a:solidFill>
            </a:endParaRPr>
          </a:p>
        </p:txBody>
      </p:sp>
      <p:pic>
        <p:nvPicPr>
          <p:cNvPr id="7" name="Picture 7" descr="D:\Work\Oxford\Images\in-situ picts\jpeg picts\cg2247-topi.jpg"/>
          <p:cNvPicPr>
            <a:picLocks noChangeAspect="1" noChangeArrowheads="1"/>
          </p:cNvPicPr>
          <p:nvPr/>
        </p:nvPicPr>
        <p:blipFill>
          <a:blip r:embed="rId4"/>
          <a:srcRect/>
          <a:stretch>
            <a:fillRect/>
          </a:stretch>
        </p:blipFill>
        <p:spPr bwMode="auto">
          <a:xfrm>
            <a:off x="6934200" y="1945926"/>
            <a:ext cx="1524000" cy="1247775"/>
          </a:xfrm>
          <a:prstGeom prst="rect">
            <a:avLst/>
          </a:prstGeom>
          <a:noFill/>
        </p:spPr>
      </p:pic>
      <p:sp>
        <p:nvSpPr>
          <p:cNvPr id="8" name="Text Box 8"/>
          <p:cNvSpPr txBox="1">
            <a:spLocks noChangeArrowheads="1"/>
          </p:cNvSpPr>
          <p:nvPr/>
        </p:nvSpPr>
        <p:spPr bwMode="auto">
          <a:xfrm>
            <a:off x="6934200" y="33175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a:t>
            </a:r>
            <a:r>
              <a:rPr lang="en-GB" sz="1800" dirty="0" err="1">
                <a:solidFill>
                  <a:srgbClr val="404040"/>
                </a:solidFill>
              </a:rPr>
              <a:t>topi</a:t>
            </a:r>
            <a:endParaRPr lang="en-GB" dirty="0">
              <a:solidFill>
                <a:srgbClr val="404040"/>
              </a:solidFill>
            </a:endParaRPr>
          </a:p>
        </p:txBody>
      </p:sp>
      <p:pic>
        <p:nvPicPr>
          <p:cNvPr id="9" name="Picture 9" descr="D:\Work\Oxford\Images\in-situ picts\jpeg picts\cg12907aly.jpg"/>
          <p:cNvPicPr>
            <a:picLocks noChangeAspect="1" noChangeArrowheads="1"/>
          </p:cNvPicPr>
          <p:nvPr/>
        </p:nvPicPr>
        <p:blipFill>
          <a:blip r:embed="rId5"/>
          <a:srcRect/>
          <a:stretch>
            <a:fillRect/>
          </a:stretch>
        </p:blipFill>
        <p:spPr bwMode="auto">
          <a:xfrm>
            <a:off x="5105400" y="4003326"/>
            <a:ext cx="1243013" cy="1676400"/>
          </a:xfrm>
          <a:prstGeom prst="rect">
            <a:avLst/>
          </a:prstGeom>
          <a:noFill/>
        </p:spPr>
      </p:pic>
      <p:sp>
        <p:nvSpPr>
          <p:cNvPr id="10" name="Text Box 10"/>
          <p:cNvSpPr txBox="1">
            <a:spLocks noChangeArrowheads="1"/>
          </p:cNvSpPr>
          <p:nvPr/>
        </p:nvSpPr>
        <p:spPr bwMode="auto">
          <a:xfrm>
            <a:off x="5029200" y="5755926"/>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aly</a:t>
            </a:r>
            <a:endParaRPr lang="en-GB" dirty="0">
              <a:solidFill>
                <a:srgbClr val="404040"/>
              </a:solidFill>
            </a:endParaRPr>
          </a:p>
        </p:txBody>
      </p:sp>
      <p:pic>
        <p:nvPicPr>
          <p:cNvPr id="11" name="Picture 11" descr="D:\Work\Oxford\Images\in-situ picts\jpeg picts\cg12907topi.jpg"/>
          <p:cNvPicPr>
            <a:picLocks noChangeAspect="1" noChangeArrowheads="1"/>
          </p:cNvPicPr>
          <p:nvPr/>
        </p:nvPicPr>
        <p:blipFill>
          <a:blip r:embed="rId6"/>
          <a:srcRect/>
          <a:stretch>
            <a:fillRect/>
          </a:stretch>
        </p:blipFill>
        <p:spPr bwMode="auto">
          <a:xfrm>
            <a:off x="7086600" y="4003326"/>
            <a:ext cx="1285875" cy="1676400"/>
          </a:xfrm>
          <a:prstGeom prst="rect">
            <a:avLst/>
          </a:prstGeom>
          <a:noFill/>
        </p:spPr>
      </p:pic>
      <p:sp>
        <p:nvSpPr>
          <p:cNvPr id="12" name="Text Box 12"/>
          <p:cNvSpPr txBox="1">
            <a:spLocks noChangeArrowheads="1"/>
          </p:cNvSpPr>
          <p:nvPr/>
        </p:nvSpPr>
        <p:spPr bwMode="auto">
          <a:xfrm>
            <a:off x="6934200" y="57559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topi</a:t>
            </a:r>
            <a:endParaRPr lang="en-GB" dirty="0">
              <a:solidFill>
                <a:srgbClr val="404040"/>
              </a:solidFill>
            </a:endParaRPr>
          </a:p>
        </p:txBody>
      </p:sp>
      <p:sp>
        <p:nvSpPr>
          <p:cNvPr id="22" name="Title 1"/>
          <p:cNvSpPr>
            <a:spLocks noGrp="1"/>
          </p:cNvSpPr>
          <p:nvPr>
            <p:ph type="title"/>
          </p:nvPr>
        </p:nvSpPr>
        <p:spPr>
          <a:xfrm>
            <a:off x="457200" y="274638"/>
            <a:ext cx="8229600" cy="854154"/>
          </a:xfrm>
        </p:spPr>
        <p:txBody>
          <a:bodyPr>
            <a:normAutofit/>
          </a:bodyPr>
          <a:lstStyle/>
          <a:p>
            <a:r>
              <a:rPr lang="en-US" dirty="0" smtClean="0"/>
              <a:t>Example: Fly-TED</a:t>
            </a:r>
            <a:endParaRPr lang="en-US" dirty="0"/>
          </a:p>
        </p:txBody>
      </p:sp>
      <p:sp>
        <p:nvSpPr>
          <p:cNvPr id="23" name="TextBox 22"/>
          <p:cNvSpPr txBox="1"/>
          <p:nvPr/>
        </p:nvSpPr>
        <p:spPr>
          <a:xfrm>
            <a:off x="5385568" y="6243634"/>
            <a:ext cx="3193164" cy="369332"/>
          </a:xfrm>
          <a:prstGeom prst="rect">
            <a:avLst/>
          </a:prstGeom>
          <a:noFill/>
        </p:spPr>
        <p:txBody>
          <a:bodyPr wrap="none" rtlCol="0">
            <a:spAutoFit/>
          </a:bodyPr>
          <a:lstStyle/>
          <a:p>
            <a:pPr algn="r"/>
            <a:r>
              <a:rPr lang="en-US" i="1" dirty="0" smtClean="0">
                <a:solidFill>
                  <a:schemeClr val="tx1">
                    <a:lumMod val="50000"/>
                    <a:lumOff val="50000"/>
                  </a:schemeClr>
                </a:solidFill>
              </a:rPr>
              <a:t>Images</a:t>
            </a:r>
            <a:r>
              <a:rPr lang="en-US" i="1" dirty="0" smtClean="0">
                <a:solidFill>
                  <a:srgbClr val="404040"/>
                </a:solidFill>
              </a:rPr>
              <a:t>: Dr Helen White-Cooper</a:t>
            </a:r>
            <a:endParaRPr lang="en-US" i="1" dirty="0">
              <a:solidFill>
                <a:srgbClr val="40404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4154"/>
          </a:xfrm>
        </p:spPr>
        <p:txBody>
          <a:bodyPr>
            <a:normAutofit/>
          </a:bodyPr>
          <a:lstStyle/>
          <a:p>
            <a:r>
              <a:rPr lang="en-US" dirty="0" smtClean="0"/>
              <a:t>Example: Fly-TED data flows</a:t>
            </a:r>
            <a:endParaRPr lang="en-US" dirty="0"/>
          </a:p>
        </p:txBody>
      </p:sp>
      <p:pic>
        <p:nvPicPr>
          <p:cNvPr id="4" name="Picture 29" descr="D:\Cvs\DOC\OxfordZool\20050607-DTGED-dataflows-part3.wmf"/>
          <p:cNvPicPr>
            <a:picLocks noChangeAspect="1" noChangeArrowheads="1"/>
          </p:cNvPicPr>
          <p:nvPr/>
        </p:nvPicPr>
        <p:blipFill>
          <a:blip r:embed="rId3"/>
          <a:srcRect/>
          <a:stretch>
            <a:fillRect/>
          </a:stretch>
        </p:blipFill>
        <p:spPr bwMode="auto">
          <a:xfrm>
            <a:off x="622307" y="1179133"/>
            <a:ext cx="7468289" cy="5547577"/>
          </a:xfrm>
          <a:prstGeom prst="rect">
            <a:avLst/>
          </a:prstGeom>
          <a:solidFill>
            <a:srgbClr val="FDFDFF"/>
          </a:solidFill>
        </p:spPr>
      </p:pic>
      <p:sp>
        <p:nvSpPr>
          <p:cNvPr id="10" name="TextBox 9"/>
          <p:cNvSpPr txBox="1"/>
          <p:nvPr/>
        </p:nvSpPr>
        <p:spPr>
          <a:xfrm>
            <a:off x="7378700" y="1179133"/>
            <a:ext cx="1816798" cy="461665"/>
          </a:xfrm>
          <a:prstGeom prst="rect">
            <a:avLst/>
          </a:prstGeom>
          <a:noFill/>
        </p:spPr>
        <p:txBody>
          <a:bodyPr wrap="square" rtlCol="0">
            <a:spAutoFit/>
          </a:bodyPr>
          <a:lstStyle/>
          <a:p>
            <a:r>
              <a:rPr lang="en-US" sz="2400" i="1" dirty="0" smtClean="0">
                <a:solidFill>
                  <a:srgbClr val="FF01E4"/>
                </a:solidFill>
              </a:rPr>
              <a:t>Import</a:t>
            </a:r>
            <a:endParaRPr lang="en-US" sz="2400" i="1" dirty="0">
              <a:solidFill>
                <a:srgbClr val="FF01E4"/>
              </a:solidFill>
            </a:endParaRPr>
          </a:p>
        </p:txBody>
      </p:sp>
      <p:sp>
        <p:nvSpPr>
          <p:cNvPr id="11" name="TextBox 10"/>
          <p:cNvSpPr txBox="1"/>
          <p:nvPr/>
        </p:nvSpPr>
        <p:spPr>
          <a:xfrm>
            <a:off x="7353300" y="2921000"/>
            <a:ext cx="2044700" cy="1938992"/>
          </a:xfrm>
          <a:prstGeom prst="rect">
            <a:avLst/>
          </a:prstGeom>
          <a:noFill/>
        </p:spPr>
        <p:txBody>
          <a:bodyPr wrap="square" rtlCol="0">
            <a:spAutoFit/>
          </a:bodyPr>
          <a:lstStyle/>
          <a:p>
            <a:r>
              <a:rPr lang="en-US" sz="2400" i="1" dirty="0" smtClean="0">
                <a:solidFill>
                  <a:srgbClr val="008000"/>
                </a:solidFill>
              </a:rPr>
              <a:t>Wet-lab preparation,</a:t>
            </a:r>
          </a:p>
          <a:p>
            <a:r>
              <a:rPr lang="en-US" sz="2400" i="1" dirty="0">
                <a:solidFill>
                  <a:srgbClr val="008000"/>
                </a:solidFill>
              </a:rPr>
              <a:t>o</a:t>
            </a:r>
            <a:r>
              <a:rPr lang="en-US" sz="2400" i="1" dirty="0" smtClean="0">
                <a:solidFill>
                  <a:srgbClr val="008000"/>
                </a:solidFill>
              </a:rPr>
              <a:t>bservation and annotation</a:t>
            </a:r>
            <a:endParaRPr lang="en-US" sz="2400" i="1" dirty="0">
              <a:solidFill>
                <a:srgbClr val="008000"/>
              </a:solidFill>
            </a:endParaRPr>
          </a:p>
        </p:txBody>
      </p:sp>
      <p:sp>
        <p:nvSpPr>
          <p:cNvPr id="12" name="TextBox 11"/>
          <p:cNvSpPr txBox="1"/>
          <p:nvPr/>
        </p:nvSpPr>
        <p:spPr>
          <a:xfrm>
            <a:off x="7378700" y="5431135"/>
            <a:ext cx="1816798" cy="461665"/>
          </a:xfrm>
          <a:prstGeom prst="rect">
            <a:avLst/>
          </a:prstGeom>
          <a:noFill/>
        </p:spPr>
        <p:txBody>
          <a:bodyPr wrap="square" rtlCol="0">
            <a:spAutoFit/>
          </a:bodyPr>
          <a:lstStyle/>
          <a:p>
            <a:r>
              <a:rPr lang="en-US" sz="2400" i="1" dirty="0" smtClean="0">
                <a:solidFill>
                  <a:srgbClr val="0000FF"/>
                </a:solidFill>
              </a:rPr>
              <a:t>Publish</a:t>
            </a:r>
            <a:endParaRPr lang="en-US" sz="2400" i="1" dirty="0">
              <a:solidFill>
                <a:srgbClr val="0000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457200" y="1600200"/>
            <a:ext cx="8229600" cy="5054600"/>
          </a:xfrm>
        </p:spPr>
        <p:txBody>
          <a:bodyPr>
            <a:normAutofit fontScale="77500" lnSpcReduction="20000"/>
          </a:bodyPr>
          <a:lstStyle/>
          <a:p>
            <a:r>
              <a:rPr lang="en-US" dirty="0" smtClean="0">
                <a:solidFill>
                  <a:schemeClr val="tx1">
                    <a:lumMod val="75000"/>
                    <a:lumOff val="25000"/>
                  </a:schemeClr>
                </a:solidFill>
              </a:rPr>
              <a:t>R1: Ease of use: quickly create a simple collection</a:t>
            </a:r>
          </a:p>
          <a:p>
            <a:r>
              <a:rPr lang="en-US" dirty="0" smtClean="0">
                <a:solidFill>
                  <a:schemeClr val="tx1">
                    <a:lumMod val="75000"/>
                    <a:lumOff val="25000"/>
                  </a:schemeClr>
                </a:solidFill>
              </a:rPr>
              <a:t>R2: Ease of use: no programming or HTML coding</a:t>
            </a:r>
          </a:p>
          <a:p>
            <a:r>
              <a:rPr lang="en-US" dirty="0" smtClean="0">
                <a:solidFill>
                  <a:schemeClr val="tx1">
                    <a:lumMod val="75000"/>
                    <a:lumOff val="25000"/>
                  </a:schemeClr>
                </a:solidFill>
              </a:rPr>
              <a:t>R3: Ease of use: no knowledge of RDF and/or OWL</a:t>
            </a:r>
          </a:p>
          <a:p>
            <a:r>
              <a:rPr lang="en-US" dirty="0" smtClean="0">
                <a:solidFill>
                  <a:schemeClr val="tx1">
                    <a:lumMod val="75000"/>
                    <a:lumOff val="25000"/>
                  </a:schemeClr>
                </a:solidFill>
              </a:rPr>
              <a:t>R4: Flexibility: choice of RDF vocabulary used</a:t>
            </a:r>
          </a:p>
          <a:p>
            <a:r>
              <a:rPr lang="en-US" dirty="0" smtClean="0">
                <a:solidFill>
                  <a:schemeClr val="tx1">
                    <a:lumMod val="75000"/>
                    <a:lumOff val="25000"/>
                  </a:schemeClr>
                </a:solidFill>
              </a:rPr>
              <a:t>R5: Flexibility: define or adapt structure of data</a:t>
            </a:r>
          </a:p>
          <a:p>
            <a:r>
              <a:rPr lang="en-US" dirty="0" smtClean="0">
                <a:solidFill>
                  <a:schemeClr val="tx1">
                    <a:lumMod val="75000"/>
                    <a:lumOff val="25000"/>
                  </a:schemeClr>
                </a:solidFill>
              </a:rPr>
              <a:t>R6: </a:t>
            </a:r>
            <a:r>
              <a:rPr lang="en-US" dirty="0" err="1" smtClean="0">
                <a:solidFill>
                  <a:schemeClr val="tx1">
                    <a:lumMod val="75000"/>
                    <a:lumOff val="25000"/>
                  </a:schemeClr>
                </a:solidFill>
              </a:rPr>
              <a:t>Sharability</a:t>
            </a:r>
            <a:r>
              <a:rPr lang="en-US" dirty="0" smtClean="0">
                <a:solidFill>
                  <a:schemeClr val="tx1">
                    <a:lumMod val="75000"/>
                    <a:lumOff val="25000"/>
                  </a:schemeClr>
                </a:solidFill>
              </a:rPr>
              <a:t>: including online access and offline copying</a:t>
            </a:r>
          </a:p>
          <a:p>
            <a:r>
              <a:rPr lang="en-US" dirty="0" smtClean="0">
                <a:solidFill>
                  <a:schemeClr val="tx1">
                    <a:lumMod val="75000"/>
                    <a:lumOff val="25000"/>
                  </a:schemeClr>
                </a:solidFill>
              </a:rPr>
              <a:t>R7: </a:t>
            </a:r>
            <a:r>
              <a:rPr lang="en-US" dirty="0" err="1" smtClean="0">
                <a:solidFill>
                  <a:schemeClr val="tx1">
                    <a:lumMod val="75000"/>
                    <a:lumOff val="25000"/>
                  </a:schemeClr>
                </a:solidFill>
              </a:rPr>
              <a:t>Remixability</a:t>
            </a:r>
            <a:r>
              <a:rPr lang="en-US" dirty="0" smtClean="0">
                <a:solidFill>
                  <a:schemeClr val="tx1">
                    <a:lumMod val="75000"/>
                    <a:lumOff val="25000"/>
                  </a:schemeClr>
                </a:solidFill>
              </a:rPr>
              <a:t>: linkable, use domain vocabularies</a:t>
            </a:r>
          </a:p>
          <a:p>
            <a:r>
              <a:rPr lang="en-US" dirty="0" smtClean="0">
                <a:solidFill>
                  <a:schemeClr val="tx1">
                    <a:lumMod val="75000"/>
                    <a:lumOff val="25000"/>
                  </a:schemeClr>
                </a:solidFill>
              </a:rPr>
              <a:t>R8: Portability: move data between systems; not centralized</a:t>
            </a:r>
          </a:p>
          <a:p>
            <a:r>
              <a:rPr lang="en-US" dirty="0" smtClean="0">
                <a:solidFill>
                  <a:schemeClr val="tx1">
                    <a:lumMod val="75000"/>
                    <a:lumOff val="25000"/>
                  </a:schemeClr>
                </a:solidFill>
              </a:rPr>
              <a:t>R9: Sustainable software: use unmodified software</a:t>
            </a:r>
          </a:p>
          <a:p>
            <a:r>
              <a:rPr lang="en-US" dirty="0" smtClean="0">
                <a:solidFill>
                  <a:schemeClr val="tx1">
                    <a:lumMod val="75000"/>
                    <a:lumOff val="25000"/>
                  </a:schemeClr>
                </a:solidFill>
              </a:rPr>
              <a:t>R10: Sustainable of data: standard, easily used format</a:t>
            </a:r>
          </a:p>
          <a:p>
            <a:r>
              <a:rPr lang="en-US" dirty="0" smtClean="0">
                <a:solidFill>
                  <a:schemeClr val="tx1">
                    <a:lumMod val="75000"/>
                    <a:lumOff val="25000"/>
                  </a:schemeClr>
                </a:solidFill>
              </a:rPr>
              <a:t>R11: Exposed data: accessible to independent software</a:t>
            </a:r>
          </a:p>
          <a:p>
            <a:r>
              <a:rPr lang="en-US" dirty="0" smtClean="0">
                <a:solidFill>
                  <a:schemeClr val="tx1">
                    <a:lumMod val="75000"/>
                    <a:lumOff val="25000"/>
                  </a:schemeClr>
                </a:solidFill>
              </a:rPr>
              <a:t>R12: Offline working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627062"/>
          </a:xfrm>
        </p:spPr>
        <p:txBody>
          <a:bodyPr>
            <a:normAutofit fontScale="90000"/>
          </a:bodyPr>
          <a:lstStyle/>
          <a:p>
            <a:r>
              <a:rPr lang="en-US" dirty="0" smtClean="0"/>
              <a:t>Survey</a:t>
            </a:r>
            <a:endParaRPr lang="en-US" dirty="0"/>
          </a:p>
        </p:txBody>
      </p:sp>
      <p:pic>
        <p:nvPicPr>
          <p:cNvPr id="4" name="Picture 3" descr="requirements-matrix-presentation.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346200" y="698651"/>
            <a:ext cx="6477000" cy="610505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3190</TotalTime>
  <Words>3975</Words>
  <Application>Microsoft Macintosh PowerPoint</Application>
  <PresentationFormat>On-screen Show (4:3)</PresentationFormat>
  <Paragraphs>387</Paragraphs>
  <Slides>32</Slides>
  <Notes>32</Notes>
  <HiddenSlides>0</HiddenSlides>
  <MMClips>0</MMClips>
  <ScaleCrop>false</ScaleCrop>
  <HeadingPairs>
    <vt:vector size="4" baseType="variant">
      <vt:variant>
        <vt:lpstr>Design Template</vt:lpstr>
      </vt:variant>
      <vt:variant>
        <vt:i4>1</vt:i4>
      </vt:variant>
      <vt:variant>
        <vt:lpstr>Slide Titles</vt:lpstr>
      </vt:variant>
      <vt:variant>
        <vt:i4>32</vt:i4>
      </vt:variant>
    </vt:vector>
  </HeadingPairs>
  <TitlesOfParts>
    <vt:vector size="33" baseType="lpstr">
      <vt:lpstr>Office Theme</vt:lpstr>
      <vt:lpstr>Annalist (“keeper of records”)</vt:lpstr>
      <vt:lpstr>Acknowledgements</vt:lpstr>
      <vt:lpstr>Origins</vt:lpstr>
      <vt:lpstr>Goal</vt:lpstr>
      <vt:lpstr>Motivation and Requirements</vt:lpstr>
      <vt:lpstr>Example: Fly-TED</vt:lpstr>
      <vt:lpstr>Example: Fly-TED data flows</vt:lpstr>
      <vt:lpstr>Requirements</vt:lpstr>
      <vt:lpstr>Survey</vt:lpstr>
      <vt:lpstr>Annalist In-use</vt:lpstr>
      <vt:lpstr>Annalist example (view)</vt:lpstr>
      <vt:lpstr>Slide 12</vt:lpstr>
      <vt:lpstr>Slide 13</vt:lpstr>
      <vt:lpstr>Design and Implementation</vt:lpstr>
      <vt:lpstr>Design philosophy</vt:lpstr>
      <vt:lpstr>Technical implementation</vt:lpstr>
      <vt:lpstr>Slide 17</vt:lpstr>
      <vt:lpstr>Data model concepts</vt:lpstr>
      <vt:lpstr>Configuration self-maintenance</vt:lpstr>
      <vt:lpstr>JSON-LD (“view source”)</vt:lpstr>
      <vt:lpstr>Status and Future Work</vt:lpstr>
      <vt:lpstr>Progress to date</vt:lpstr>
      <vt:lpstr>Status and future work</vt:lpstr>
      <vt:lpstr>Transition to community project</vt:lpstr>
      <vt:lpstr>Discussion</vt:lpstr>
      <vt:lpstr>Some topics</vt:lpstr>
      <vt:lpstr>Links</vt:lpstr>
      <vt:lpstr>Evolvability</vt:lpstr>
      <vt:lpstr>Data migration</vt:lpstr>
      <vt:lpstr>Concurrent access conflicts</vt:lpstr>
      <vt:lpstr>Access control granularity</vt:lpstr>
      <vt:lpstr>Usability, evaluation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Annalist</dc:title>
  <dc:creator>Graham Klyne</dc:creator>
  <cp:lastModifiedBy>Graham Klyne</cp:lastModifiedBy>
  <cp:revision>29</cp:revision>
  <cp:lastPrinted>2016-04-02T20:05:09Z</cp:lastPrinted>
  <dcterms:created xsi:type="dcterms:W3CDTF">2016-04-02T19:51:32Z</dcterms:created>
  <dcterms:modified xsi:type="dcterms:W3CDTF">2016-04-02T21:05:42Z</dcterms:modified>
</cp:coreProperties>
</file>